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media/image29.png" ContentType="image/png"/>
  <Override PartName="/ppt/media/image21.jpeg" ContentType="image/jpeg"/>
  <Override PartName="/ppt/media/image24.png" ContentType="image/png"/>
  <Override PartName="/ppt/media/image11.jpeg" ContentType="image/jpeg"/>
  <Override PartName="/ppt/media/image23.png" ContentType="image/png"/>
  <Override PartName="/ppt/media/image22.png" ContentType="image/png"/>
  <Override PartName="/ppt/media/image19.jpeg" ContentType="image/jpeg"/>
  <Override PartName="/ppt/media/image25.png" ContentType="image/png"/>
  <Override PartName="/ppt/media/image18.jpeg" ContentType="image/jpeg"/>
  <Override PartName="/ppt/media/image16.gif" ContentType="image/gif"/>
  <Override PartName="/ppt/media/image15.gif" ContentType="image/gif"/>
  <Override PartName="/ppt/media/image14.gif" ContentType="image/gif"/>
  <Override PartName="/ppt/media/image28.png" ContentType="image/png"/>
  <Override PartName="/ppt/media/image5.png" ContentType="image/png"/>
  <Override PartName="/ppt/media/image35.png" ContentType="image/png"/>
  <Override PartName="/ppt/media/image9.png" ContentType="image/png"/>
  <Override PartName="/ppt/media/image39.png" ContentType="image/png"/>
  <Override PartName="/ppt/media/image41.png" ContentType="image/png"/>
  <Override PartName="/ppt/media/image12.png" ContentType="image/png"/>
  <Override PartName="/ppt/media/image20.jpeg" ContentType="image/jpeg"/>
  <Override PartName="/ppt/media/image36.png" ContentType="image/png"/>
  <Override PartName="/ppt/media/image40.png" ContentType="image/png"/>
  <Override PartName="/ppt/media/image30.png" ContentType="image/png"/>
  <Override PartName="/ppt/media/image42.png" ContentType="image/png"/>
  <Override PartName="/ppt/media/image31.png" ContentType="image/png"/>
  <Override PartName="/ppt/media/image43.png" ContentType="image/png"/>
  <Override PartName="/ppt/media/image44.png" ContentType="image/png"/>
  <Override PartName="/ppt/media/image37.png" ContentType="image/png"/>
  <Override PartName="/ppt/media/image7.png" ContentType="image/png"/>
  <Override PartName="/ppt/media/image13.png" ContentType="image/png"/>
  <Override PartName="/ppt/media/image38.png" ContentType="image/png"/>
  <Override PartName="/ppt/media/image8.png" ContentType="image/png"/>
  <Override PartName="/ppt/media/image6.jpeg" ContentType="image/jpeg"/>
  <Override PartName="/ppt/media/image1.jpeg" ContentType="image/jpeg"/>
  <Override PartName="/ppt/media/image10.png" ContentType="image/png"/>
  <Override PartName="/ppt/media/image34.png" ContentType="image/png"/>
  <Override PartName="/ppt/media/image4.png" ContentType="image/png"/>
  <Override PartName="/ppt/media/image27.png" ContentType="image/png"/>
  <Override PartName="/ppt/media/image33.png" ContentType="image/png"/>
  <Override PartName="/ppt/media/image3.png" ContentType="image/png"/>
  <Override PartName="/ppt/media/image17.jpeg" ContentType="image/jpeg"/>
  <Override PartName="/ppt/media/image26.png" ContentType="image/png"/>
  <Override PartName="/ppt/media/image32.png" ContentType="image/png"/>
  <Override PartName="/ppt/media/image2.png" ContentType="image/png"/>
  <Override PartName="/ppt/charts/chart1.xml" ContentType="application/vnd.openxmlformats-officedocument.drawingml.chart+xml"/>
  <Override PartName="/ppt/presProps.xml" ContentType="application/vnd.openxmlformats-officedocument.presentationml.presProps+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40.xml" ContentType="application/vnd.openxmlformats-officedocument.presentationml.slide+xml"/>
  <Override PartName="/ppt/slides/slide32.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3.xml" ContentType="application/vnd.openxmlformats-officedocument.presentationml.slide+xml"/>
  <Override PartName="/ppt/slides/slide45.xml" ContentType="application/vnd.openxmlformats-officedocument.presentationml.slide+xml"/>
  <Override PartName="/ppt/slides/slide34.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6.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8.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31.xml" ContentType="application/vnd.openxmlformats-officedocument.presentationml.slide+xml"/>
  <Override PartName="/ppt/slides/_rels/slide41.xml.rels" ContentType="application/vnd.openxmlformats-package.relationships+xml"/>
  <Override PartName="/ppt/slides/_rels/slide49.xml.rels" ContentType="application/vnd.openxmlformats-package.relationships+xml"/>
  <Override PartName="/ppt/slides/_rels/slide34.xml.rels" ContentType="application/vnd.openxmlformats-package.relationships+xml"/>
  <Override PartName="/ppt/slides/_rels/slide50.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42.xml.rels" ContentType="application/vnd.openxmlformats-package.relationships+xml"/>
  <Override PartName="/ppt/slides/_rels/slide51.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20.xml.rels" ContentType="application/vnd.openxmlformats-package.relationships+xml"/>
  <Override PartName="/ppt/slides/_rels/slide10.xml.rels" ContentType="application/vnd.openxmlformats-package.relationships+xml"/>
  <Override PartName="/ppt/slides/_rels/slide32.xml.rels" ContentType="application/vnd.openxmlformats-package.relationships+xml"/>
  <Override PartName="/ppt/slides/_rels/slide16.xml.rels" ContentType="application/vnd.openxmlformats-package.relationships+xml"/>
  <Override PartName="/ppt/slides/_rels/slide25.xml.rels" ContentType="application/vnd.openxmlformats-package.relationships+xml"/>
  <Override PartName="/ppt/slides/_rels/slide47.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43.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1.xml.rels" ContentType="application/vnd.openxmlformats-package.relationships+xml"/>
  <Override PartName="/ppt/slides/_rels/slide27.xml.rels" ContentType="application/vnd.openxmlformats-package.relationships+xml"/>
  <Override PartName="/ppt/slides/_rels/slide46.xml.rels" ContentType="application/vnd.openxmlformats-package.relationships+xml"/>
  <Override PartName="/ppt/slides/_rels/slide52.xml.rels" ContentType="application/vnd.openxmlformats-package.relationships+xml"/>
  <Override PartName="/ppt/slides/_rels/slide48.xml.rels" ContentType="application/vnd.openxmlformats-package.relationships+xml"/>
  <Override PartName="/ppt/slides/_rels/slide33.xml.rels" ContentType="application/vnd.openxmlformats-package.relationships+xml"/>
  <Override PartName="/ppt/slides/_rels/slide40.xml.rels" ContentType="application/vnd.openxmlformats-package.relationships+xml"/>
  <Override PartName="/ppt/slides/_rels/slide5.xml.rels" ContentType="application/vnd.openxmlformats-package.relationships+xml"/>
  <Override PartName="/ppt/slides/_rels/slide45.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9.xml.rels" ContentType="application/vnd.openxmlformats-package.relationships+xml"/>
  <Override PartName="/ppt/slides/_rels/slide38.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39.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19.xml.rels" ContentType="application/vnd.openxmlformats-package.relationships+xml"/>
  <Override PartName="/ppt/slides/_rels/slide13.xml.rels" ContentType="application/vnd.openxmlformats-package.relationships+xml"/>
  <Override PartName="/ppt/slides/_rels/slide18.xml.rels" ContentType="application/vnd.openxmlformats-package.relationships+xml"/>
  <Override PartName="/ppt/slides/_rels/slide12.xml.rels" ContentType="application/vnd.openxmlformats-package.relationships+xml"/>
  <Override PartName="/ppt/slides/_rels/slide28.xml.rels" ContentType="application/vnd.openxmlformats-package.relationships+xml"/>
  <Override PartName="/ppt/slides/_rels/slide44.xml.rels" ContentType="application/vnd.openxmlformats-package.relationships+xml"/>
  <Override PartName="/ppt/slides/_rels/slide2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26.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slide30.xml" ContentType="application/vnd.openxmlformats-officedocument.presentationml.slide+xml"/>
  <Override PartName="/ppt/slides/slide49.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47.xml" ContentType="application/vnd.openxmlformats-officedocument.presentationml.slide+xml"/>
  <Override PartName="/ppt/slides/slide9.xml" ContentType="application/vnd.openxmlformats-officedocument.presentationml.slide+xml"/>
  <Override PartName="/ppt/slides/slide44.xml" ContentType="application/vnd.openxmlformats-officedocument.presentationml.slide+xml"/>
  <Override PartName="/ppt/slides/slide8.xml" ContentType="application/vnd.openxmlformats-officedocument.presentationml.slide+xml"/>
  <Override PartName="/ppt/slides/slide43.xml" ContentType="application/vnd.openxmlformats-officedocument.presentationml.slide+xml"/>
  <Override PartName="/ppt/slides/slide7.xml" ContentType="application/vnd.openxmlformats-officedocument.presentationml.slide+xml"/>
  <Override PartName="/ppt/slides/slide4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presProps" Target="presProps.xml"/>
</Relationships>
</file>

<file path=ppt/charts/chart1.xml><?xml version="1.0" encoding="utf-8"?>
<c:chartSpace xmlns:c="http://schemas.openxmlformats.org/drawingml/2006/chart" xmlns:a="http://schemas.openxmlformats.org/drawingml/2006/main" xmlns:r="http://schemas.openxmlformats.org/officeDocument/2006/relationships">
  <c:lang val="en-US"/>
  <c:roundedCorners val="0"/>
  <c:chart>
    <c:autoTitleDeleted val="1"/>
    <c:plotArea>
      <c:scatterChart>
        <c:scatterStyle val="lineMarker"/>
        <c:varyColors val="0"/>
        <c:ser>
          <c:idx val="0"/>
          <c:order val="0"/>
          <c:tx>
            <c:strRef>
              <c:f>label 0</c:f>
              <c:strCache>
                <c:ptCount val="1"/>
                <c:pt idx="0">
                  <c:v>MLP (500)</c:v>
                </c:pt>
              </c:strCache>
            </c:strRef>
          </c:tx>
          <c:spPr>
            <a:solidFill>
              <a:srgbClr val="ffc000"/>
            </a:solidFill>
            <a:ln cap="rnd" w="19080">
              <a:solidFill>
                <a:srgbClr val="ffc000"/>
              </a:solidFill>
              <a:round/>
            </a:ln>
          </c:spPr>
          <c:marker>
            <c:symbol val="none"/>
          </c:marker>
          <c:dLbls>
            <c:txPr>
              <a:bodyPr wrap="square"/>
              <a:lstStyle/>
              <a:p>
                <a:pPr>
                  <a:defRPr b="0" sz="1000" spc="-1" strike="noStrike">
                    <a:solidFill>
                      <a:srgbClr val="000000"/>
                    </a:solidFill>
                    <a:latin typeface="IRANSans"/>
                  </a:defRPr>
                </a:pPr>
              </a:p>
            </c:txPr>
            <c:dLblPos val="r"/>
            <c:showLegendKey val="0"/>
            <c:showVal val="0"/>
            <c:showCatName val="0"/>
            <c:showSerName val="0"/>
            <c:showPercent val="0"/>
            <c:separator>; </c:separator>
            <c:showLeaderLines val="1"/>
            <c:extLst>
              <c:ext xmlns:c15="http://schemas.microsoft.com/office/drawing/2012/chart" uri="{CE6537A1-D6FC-4f65-9D91-7224C49458BB}">
                <c15:showLeaderLines val="1"/>
              </c:ext>
            </c:extLst>
          </c:dLbls>
          <c:xVal>
            <c:numRef>
              <c:f>1</c:f>
              <c:numCache>
                <c:formatCode>General</c:formatCode>
                <c:ptCount val="7"/>
              </c:numCache>
            </c:numRef>
          </c:xVal>
          <c:yVal>
            <c:numRef>
              <c:f>0</c:f>
              <c:numCache>
                <c:formatCode>General</c:formatCode>
                <c:ptCount val="7"/>
              </c:numCache>
            </c:numRef>
          </c:yVal>
          <c:smooth val="0"/>
        </c:ser>
        <c:ser>
          <c:idx val="1"/>
          <c:order val="1"/>
          <c:tx>
            <c:strRef>
              <c:f>label 2</c:f>
              <c:strCache>
                <c:ptCount val="1"/>
                <c:pt idx="0">
                  <c:v>MLP (1.5K)</c:v>
                </c:pt>
              </c:strCache>
            </c:strRef>
          </c:tx>
          <c:spPr>
            <a:solidFill>
              <a:srgbClr val="ed7d31"/>
            </a:solidFill>
            <a:ln cap="rnd" w="41400">
              <a:solidFill>
                <a:srgbClr val="ed7d31"/>
              </a:solidFill>
              <a:round/>
            </a:ln>
          </c:spPr>
          <c:marker>
            <c:symbol val="none"/>
          </c:marker>
          <c:dLbls>
            <c:txPr>
              <a:bodyPr wrap="square"/>
              <a:lstStyle/>
              <a:p>
                <a:pPr>
                  <a:defRPr b="0" sz="1000" spc="-1" strike="noStrike">
                    <a:solidFill>
                      <a:srgbClr val="000000"/>
                    </a:solidFill>
                    <a:latin typeface="IRANSans"/>
                  </a:defRPr>
                </a:pPr>
              </a:p>
            </c:txPr>
            <c:dLblPos val="r"/>
            <c:showLegendKey val="0"/>
            <c:showVal val="0"/>
            <c:showCatName val="0"/>
            <c:showSerName val="0"/>
            <c:showPercent val="0"/>
            <c:separator>; </c:separator>
            <c:showLeaderLines val="1"/>
            <c:extLst>
              <c:ext xmlns:c15="http://schemas.microsoft.com/office/drawing/2012/chart" uri="{CE6537A1-D6FC-4f65-9D91-7224C49458BB}">
                <c15:showLeaderLines val="1"/>
              </c:ext>
            </c:extLst>
          </c:dLbls>
          <c:xVal>
            <c:numRef>
              <c:f>3</c:f>
              <c:numCache>
                <c:formatCode>General</c:formatCode>
                <c:ptCount val="7"/>
              </c:numCache>
            </c:numRef>
          </c:xVal>
          <c:yVal>
            <c:numRef>
              <c:f>2</c:f>
              <c:numCache>
                <c:formatCode>General</c:formatCode>
                <c:ptCount val="7"/>
              </c:numCache>
            </c:numRef>
          </c:yVal>
          <c:smooth val="0"/>
        </c:ser>
        <c:ser>
          <c:idx val="2"/>
          <c:order val="2"/>
          <c:tx>
            <c:strRef>
              <c:f>label 4</c:f>
              <c:strCache>
                <c:ptCount val="1"/>
                <c:pt idx="0">
                  <c:v>MLP (27K)</c:v>
                </c:pt>
              </c:strCache>
            </c:strRef>
          </c:tx>
          <c:spPr>
            <a:solidFill>
              <a:srgbClr val="70ad47"/>
            </a:solidFill>
            <a:ln cap="rnd" w="19080">
              <a:solidFill>
                <a:srgbClr val="70ad47"/>
              </a:solidFill>
              <a:round/>
            </a:ln>
          </c:spPr>
          <c:marker>
            <c:symbol val="none"/>
          </c:marker>
          <c:dLbls>
            <c:txPr>
              <a:bodyPr wrap="square"/>
              <a:lstStyle/>
              <a:p>
                <a:pPr>
                  <a:defRPr b="0" sz="1000" spc="-1" strike="noStrike">
                    <a:solidFill>
                      <a:srgbClr val="000000"/>
                    </a:solidFill>
                    <a:latin typeface="IRANSans"/>
                  </a:defRPr>
                </a:pPr>
              </a:p>
            </c:txPr>
            <c:dLblPos val="r"/>
            <c:showLegendKey val="0"/>
            <c:showVal val="0"/>
            <c:showCatName val="0"/>
            <c:showSerName val="0"/>
            <c:showPercent val="0"/>
            <c:separator>; </c:separator>
            <c:showLeaderLines val="1"/>
            <c:extLst>
              <c:ext xmlns:c15="http://schemas.microsoft.com/office/drawing/2012/chart" uri="{CE6537A1-D6FC-4f65-9D91-7224C49458BB}">
                <c15:showLeaderLines val="1"/>
              </c:ext>
            </c:extLst>
          </c:dLbls>
          <c:xVal>
            <c:numRef>
              <c:f>5</c:f>
              <c:numCache>
                <c:formatCode>General</c:formatCode>
                <c:ptCount val="7"/>
              </c:numCache>
            </c:numRef>
          </c:xVal>
          <c:yVal>
            <c:numRef>
              <c:f>4</c:f>
              <c:numCache>
                <c:formatCode>General</c:formatCode>
                <c:ptCount val="7"/>
              </c:numCache>
            </c:numRef>
          </c:yVal>
          <c:smooth val="0"/>
        </c:ser>
        <c:ser>
          <c:idx val="3"/>
          <c:order val="3"/>
          <c:tx>
            <c:strRef>
              <c:f>label 6</c:f>
              <c:strCache>
                <c:ptCount val="1"/>
                <c:pt idx="0">
                  <c:v>IpFac(1.5K)</c:v>
                </c:pt>
              </c:strCache>
            </c:strRef>
          </c:tx>
          <c:spPr>
            <a:solidFill>
              <a:srgbClr val="4472c4"/>
            </a:solidFill>
            <a:ln cap="rnd" w="31680">
              <a:solidFill>
                <a:srgbClr val="4472c4"/>
              </a:solidFill>
              <a:round/>
            </a:ln>
          </c:spPr>
          <c:marker>
            <c:symbol val="circle"/>
            <c:size val="5"/>
            <c:spPr>
              <a:solidFill>
                <a:srgbClr val="4472c4"/>
              </a:solidFill>
            </c:spPr>
          </c:marker>
          <c:dPt>
            <c:idx val="4"/>
            <c:marker>
              <c:symbol val="circle"/>
              <c:size val="5"/>
              <c:spPr>
                <a:solidFill>
                  <a:srgbClr val="5b9bd5"/>
                </a:solidFill>
              </c:spPr>
            </c:marker>
          </c:dPt>
          <c:dLbls>
            <c:dLbl>
              <c:idx val="4"/>
              <c:txPr>
                <a:bodyPr wrap="square"/>
                <a:lstStyle/>
                <a:p>
                  <a:pPr>
                    <a:defRPr b="0" sz="1000" spc="-1" strike="noStrike">
                      <a:solidFill>
                        <a:srgbClr val="000000"/>
                      </a:solidFill>
                      <a:latin typeface="IRANSans"/>
                    </a:defRPr>
                  </a:pPr>
                </a:p>
              </c:txPr>
              <c:dLblPos val="r"/>
              <c:showLegendKey val="0"/>
              <c:showVal val="0"/>
              <c:showCatName val="0"/>
              <c:showSerName val="0"/>
              <c:showPercent val="0"/>
              <c:separator>; </c:separator>
            </c:dLbl>
            <c:txPr>
              <a:bodyPr wrap="square"/>
              <a:lstStyle/>
              <a:p>
                <a:pPr>
                  <a:defRPr b="0" sz="1000" spc="-1" strike="noStrike">
                    <a:solidFill>
                      <a:srgbClr val="000000"/>
                    </a:solidFill>
                    <a:latin typeface="IRANSans"/>
                  </a:defRPr>
                </a:pPr>
              </a:p>
            </c:txPr>
            <c:dLblPos val="r"/>
            <c:showLegendKey val="0"/>
            <c:showVal val="0"/>
            <c:showCatName val="0"/>
            <c:showSerName val="0"/>
            <c:showPercent val="0"/>
            <c:separator>; </c:separator>
            <c:showLeaderLines val="1"/>
            <c:extLst>
              <c:ext xmlns:c15="http://schemas.microsoft.com/office/drawing/2012/chart" uri="{CE6537A1-D6FC-4f65-9D91-7224C49458BB}">
                <c15:showLeaderLines val="1"/>
              </c:ext>
            </c:extLst>
          </c:dLbls>
          <c:xVal>
            <c:numRef>
              <c:f>7</c:f>
              <c:numCache>
                <c:formatCode>General</c:formatCode>
                <c:ptCount val="7"/>
                <c:pt idx="0">
                  <c:v>32</c:v>
                </c:pt>
                <c:pt idx="1">
                  <c:v>45</c:v>
                </c:pt>
                <c:pt idx="2">
                  <c:v>55</c:v>
                </c:pt>
                <c:pt idx="3">
                  <c:v>64</c:v>
                </c:pt>
                <c:pt idx="4">
                  <c:v>128</c:v>
                </c:pt>
                <c:pt idx="5">
                  <c:v>20</c:v>
                </c:pt>
                <c:pt idx="6">
                  <c:v>140</c:v>
                </c:pt>
              </c:numCache>
            </c:numRef>
          </c:xVal>
          <c:yVal>
            <c:numRef>
              <c:f>6</c:f>
              <c:numCache>
                <c:formatCode>General</c:formatCode>
                <c:ptCount val="7"/>
                <c:pt idx="0">
                  <c:v>84</c:v>
                </c:pt>
                <c:pt idx="1">
                  <c:v>86</c:v>
                </c:pt>
                <c:pt idx="2">
                  <c:v>89</c:v>
                </c:pt>
                <c:pt idx="3">
                  <c:v>92</c:v>
                </c:pt>
                <c:pt idx="4">
                  <c:v>92</c:v>
                </c:pt>
              </c:numCache>
            </c:numRef>
          </c:yVal>
          <c:smooth val="0"/>
        </c:ser>
        <c:axId val="32423442"/>
        <c:axId val="91831885"/>
      </c:scatterChart>
      <c:valAx>
        <c:axId val="32423442"/>
        <c:scaling>
          <c:orientation val="minMax"/>
          <c:max val="140"/>
          <c:min val="20"/>
        </c:scaling>
        <c:delete val="0"/>
        <c:axPos val="b"/>
        <c:majorGridlines>
          <c:spPr>
            <a:ln w="9360">
              <a:solidFill>
                <a:srgbClr val="d9d9d9"/>
              </a:solidFill>
              <a:round/>
            </a:ln>
          </c:spPr>
        </c:majorGridlines>
        <c:title>
          <c:tx>
            <c:rich>
              <a:bodyPr rot="0"/>
              <a:lstStyle/>
              <a:p>
                <a:pPr>
                  <a:defRPr b="0" sz="1330" spc="-1" strike="noStrike">
                    <a:solidFill>
                      <a:srgbClr val="595959"/>
                    </a:solidFill>
                    <a:latin typeface="IRANSans"/>
                  </a:defRPr>
                </a:pPr>
                <a:r>
                  <a:rPr b="0" sz="1330" spc="-1" strike="noStrike">
                    <a:solidFill>
                      <a:srgbClr val="595959"/>
                    </a:solidFill>
                    <a:latin typeface="IRANSans"/>
                  </a:rPr>
                  <a:t>تعداد نمونه‌های استفاده شده در test</a:t>
                </a:r>
              </a:p>
            </c:rich>
          </c:tx>
          <c:overlay val="0"/>
          <c:spPr>
            <a:noFill/>
            <a:ln w="0">
              <a:noFill/>
            </a:ln>
          </c:spPr>
        </c:title>
        <c:numFmt formatCode="General" sourceLinked="0"/>
        <c:majorTickMark val="none"/>
        <c:minorTickMark val="none"/>
        <c:tickLblPos val="nextTo"/>
        <c:spPr>
          <a:ln w="9360">
            <a:solidFill>
              <a:srgbClr val="bfbfbf"/>
            </a:solidFill>
            <a:round/>
          </a:ln>
        </c:spPr>
        <c:txPr>
          <a:bodyPr/>
          <a:lstStyle/>
          <a:p>
            <a:pPr>
              <a:defRPr b="0" sz="1197" spc="-1" strike="noStrike">
                <a:solidFill>
                  <a:srgbClr val="595959"/>
                </a:solidFill>
                <a:latin typeface="IRANSans"/>
              </a:defRPr>
            </a:pPr>
          </a:p>
        </c:txPr>
        <c:crossAx val="91831885"/>
        <c:crosses val="autoZero"/>
        <c:crossBetween val="midCat"/>
        <c:majorUnit val="20"/>
      </c:valAx>
      <c:valAx>
        <c:axId val="91831885"/>
        <c:scaling>
          <c:orientation val="minMax"/>
        </c:scaling>
        <c:delete val="0"/>
        <c:axPos val="l"/>
        <c:majorGridlines>
          <c:spPr>
            <a:ln w="9360">
              <a:solidFill>
                <a:srgbClr val="d9d9d9"/>
              </a:solidFill>
              <a:round/>
            </a:ln>
          </c:spPr>
        </c:majorGridlines>
        <c:title>
          <c:tx>
            <c:rich>
              <a:bodyPr rot="-5400000"/>
              <a:lstStyle/>
              <a:p>
                <a:pPr>
                  <a:defRPr b="0" sz="1330" spc="-1" strike="noStrike">
                    <a:solidFill>
                      <a:srgbClr val="595959"/>
                    </a:solidFill>
                    <a:latin typeface="IRANSans"/>
                  </a:defRPr>
                </a:pPr>
                <a:r>
                  <a:rPr b="0" sz="1330" spc="-1" strike="noStrike">
                    <a:solidFill>
                      <a:srgbClr val="595959"/>
                    </a:solidFill>
                    <a:latin typeface="IRANSans"/>
                  </a:rPr>
                  <a:t>دقت (accuracy)</a:t>
                </a:r>
              </a:p>
            </c:rich>
          </c:tx>
          <c:overlay val="0"/>
          <c:spPr>
            <a:noFill/>
            <a:ln w="0">
              <a:noFill/>
            </a:ln>
          </c:spPr>
        </c:title>
        <c:numFmt formatCode="General" sourceLinked="0"/>
        <c:majorTickMark val="none"/>
        <c:minorTickMark val="none"/>
        <c:tickLblPos val="nextTo"/>
        <c:spPr>
          <a:ln w="9360">
            <a:solidFill>
              <a:srgbClr val="bfbfbf"/>
            </a:solidFill>
            <a:round/>
          </a:ln>
        </c:spPr>
        <c:txPr>
          <a:bodyPr/>
          <a:lstStyle/>
          <a:p>
            <a:pPr>
              <a:defRPr b="0" sz="1197" spc="-1" strike="noStrike">
                <a:solidFill>
                  <a:srgbClr val="595959"/>
                </a:solidFill>
                <a:latin typeface="IRANSans"/>
              </a:defRPr>
            </a:pPr>
          </a:p>
        </c:txPr>
        <c:crossAx val="32423442"/>
        <c:crossesAt val="0"/>
        <c:crossBetween val="midCat"/>
      </c:valAx>
      <c:spPr>
        <a:noFill/>
        <a:ln w="0">
          <a:noFill/>
        </a:ln>
      </c:spPr>
    </c:plotArea>
    <c:legend>
      <c:legendPos val="r"/>
      <c:overlay val="0"/>
      <c:spPr>
        <a:noFill/>
        <a:ln w="0">
          <a:noFill/>
        </a:ln>
      </c:spPr>
      <c:txPr>
        <a:bodyPr/>
        <a:lstStyle/>
        <a:p>
          <a:pPr>
            <a:defRPr b="0" sz="1197" spc="-1" strike="noStrike">
              <a:solidFill>
                <a:srgbClr val="595959"/>
              </a:solidFill>
              <a:latin typeface="IRANSans"/>
            </a:defRPr>
          </a:pPr>
        </a:p>
      </c:txPr>
    </c:legend>
    <c:plotVisOnly val="1"/>
    <c:dispBlanksAs val="gap"/>
  </c:chart>
  <c:spPr>
    <a:noFill/>
    <a:ln w="0">
      <a:noFill/>
    </a:ln>
  </c:spPr>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CE8FC2-C80D-429B-BEFF-294EDBC970C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97ABDF42-F02C-4D15-85AC-FA1F4A893E08}">
      <dgm:prSet phldrT="[Text]" custT="1"/>
      <dgm:spPr/>
      <dgm:t>
        <a:bodyPr/>
        <a:lstStyle/>
        <a:p>
          <a:pPr rtl="1"/>
          <a:r>
            <a:rPr lang="fa-IR" sz="2800" b="0" i="0" dirty="0">
              <a:latin typeface="IRANSans" panose="02040503050201020203" pitchFamily="18" charset="-78"/>
              <a:cs typeface="IRANSans" panose="02040503050201020203" pitchFamily="18" charset="-78"/>
            </a:rPr>
            <a:t>چگونگی استنتاج</a:t>
          </a:r>
          <a:endParaRPr lang="en-US" sz="2800" dirty="0">
            <a:latin typeface="IRANSans" panose="02040503050201020203" pitchFamily="18" charset="-78"/>
            <a:cs typeface="IRANSans" panose="02040503050201020203" pitchFamily="18" charset="-78"/>
          </a:endParaRPr>
        </a:p>
      </dgm:t>
    </dgm:pt>
    <dgm:pt modelId="{9465FEF3-3512-4E59-9052-15D38E5DDBBF}" type="parTrans" cxnId="{EE6D4702-FC60-47D6-B4C9-937FC74DD7F3}">
      <dgm:prSet/>
      <dgm:spPr/>
      <dgm:t>
        <a:bodyPr/>
        <a:lstStyle/>
        <a:p>
          <a:endParaRPr lang="en-US">
            <a:latin typeface="IRANSans" panose="02040503050201020203" pitchFamily="18" charset="-78"/>
            <a:cs typeface="IRANSans" panose="02040503050201020203" pitchFamily="18" charset="-78"/>
          </a:endParaRPr>
        </a:p>
      </dgm:t>
    </dgm:pt>
    <dgm:pt modelId="{56165672-3374-48E5-B63F-C0210C2FD4CD}" type="sibTrans" cxnId="{EE6D4702-FC60-47D6-B4C9-937FC74DD7F3}">
      <dgm:prSet/>
      <dgm:spPr/>
      <dgm:t>
        <a:bodyPr/>
        <a:lstStyle/>
        <a:p>
          <a:endParaRPr lang="en-US">
            <a:latin typeface="IRANSans" panose="02040503050201020203" pitchFamily="18" charset="-78"/>
            <a:cs typeface="IRANSans" panose="02040503050201020203" pitchFamily="18" charset="-78"/>
          </a:endParaRPr>
        </a:p>
      </dgm:t>
    </dgm:pt>
    <dgm:pt modelId="{1F5A6E15-1CA0-495E-BE3C-53290B87F221}">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تغییر در داده یا شخصی‌سازی، مثل </a:t>
          </a:r>
          <a:r>
            <a:rPr lang="en-US" sz="1400" b="0" i="0" dirty="0">
              <a:solidFill>
                <a:srgbClr val="000000"/>
              </a:solidFill>
              <a:effectLst/>
              <a:latin typeface="IRANSans" panose="02040503050201020203" pitchFamily="18" charset="-78"/>
              <a:cs typeface="IRANSans" panose="02040503050201020203" pitchFamily="18" charset="-78"/>
            </a:rPr>
            <a:t>RAG</a:t>
          </a:r>
          <a:endParaRPr lang="en-US" sz="1400" dirty="0">
            <a:latin typeface="IRANSans" panose="02040503050201020203" pitchFamily="18" charset="-78"/>
            <a:cs typeface="IRANSans" panose="02040503050201020203" pitchFamily="18" charset="-78"/>
          </a:endParaRPr>
        </a:p>
      </dgm:t>
    </dgm:pt>
    <dgm:pt modelId="{2D191A21-3290-4730-AB53-A60B88AEB66E}" type="parTrans" cxnId="{59E1BD0B-65E7-4903-9F23-A63B8F8A6DBF}">
      <dgm:prSet/>
      <dgm:spPr/>
      <dgm:t>
        <a:bodyPr/>
        <a:lstStyle/>
        <a:p>
          <a:pPr rtl="1"/>
          <a:endParaRPr lang="en-US" sz="3200">
            <a:latin typeface="IRANSans" panose="02040503050201020203" pitchFamily="18" charset="-78"/>
            <a:cs typeface="IRANSans" panose="02040503050201020203" pitchFamily="18" charset="-78"/>
          </a:endParaRPr>
        </a:p>
      </dgm:t>
    </dgm:pt>
    <dgm:pt modelId="{AF9BC228-A6CA-4E6F-93D4-D757F3F97977}" type="sibTrans" cxnId="{59E1BD0B-65E7-4903-9F23-A63B8F8A6DBF}">
      <dgm:prSet/>
      <dgm:spPr/>
      <dgm:t>
        <a:bodyPr/>
        <a:lstStyle/>
        <a:p>
          <a:endParaRPr lang="en-US">
            <a:latin typeface="IRANSans" panose="02040503050201020203" pitchFamily="18" charset="-78"/>
            <a:cs typeface="IRANSans" panose="02040503050201020203" pitchFamily="18" charset="-78"/>
          </a:endParaRPr>
        </a:p>
      </dgm:t>
    </dgm:pt>
    <dgm:pt modelId="{FBE2C68B-C46E-4157-8B80-0E0D0D4BDBD2}">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تغییر در تابع بهینه سازی (هدف)</a:t>
          </a:r>
          <a:endParaRPr lang="en-US" sz="1400" dirty="0">
            <a:latin typeface="IRANSans" panose="02040503050201020203" pitchFamily="18" charset="-78"/>
            <a:cs typeface="IRANSans" panose="02040503050201020203" pitchFamily="18" charset="-78"/>
          </a:endParaRPr>
        </a:p>
      </dgm:t>
    </dgm:pt>
    <dgm:pt modelId="{9B9D545C-AAB6-4FE4-AF77-E320C2ECF151}" type="parTrans" cxnId="{E3CD1073-5288-47D4-B1F2-CCD62CE9468F}">
      <dgm:prSet/>
      <dgm:spPr/>
      <dgm:t>
        <a:bodyPr/>
        <a:lstStyle/>
        <a:p>
          <a:pPr rtl="1"/>
          <a:endParaRPr lang="en-US" sz="3200">
            <a:latin typeface="IRANSans" panose="02040503050201020203" pitchFamily="18" charset="-78"/>
            <a:cs typeface="IRANSans" panose="02040503050201020203" pitchFamily="18" charset="-78"/>
          </a:endParaRPr>
        </a:p>
      </dgm:t>
    </dgm:pt>
    <dgm:pt modelId="{8A5C7B5A-F9CC-443E-8756-3B1401AF0191}" type="sibTrans" cxnId="{E3CD1073-5288-47D4-B1F2-CCD62CE9468F}">
      <dgm:prSet/>
      <dgm:spPr/>
      <dgm:t>
        <a:bodyPr/>
        <a:lstStyle/>
        <a:p>
          <a:endParaRPr lang="en-US">
            <a:latin typeface="IRANSans" panose="02040503050201020203" pitchFamily="18" charset="-78"/>
            <a:cs typeface="IRANSans" panose="02040503050201020203" pitchFamily="18" charset="-78"/>
          </a:endParaRPr>
        </a:p>
      </dgm:t>
    </dgm:pt>
    <dgm:pt modelId="{8D1AFA77-ACCD-443B-A332-D8CD4483509E}">
      <dgm:prSet phldrT="[Text]" custT="1"/>
      <dgm:spPr/>
      <dgm:t>
        <a:bodyPr/>
        <a:lstStyle/>
        <a:p>
          <a:pPr rtl="1"/>
          <a:r>
            <a:rPr lang="fa-IR" sz="2800" b="0" i="0" dirty="0">
              <a:latin typeface="IRANSans" panose="02040503050201020203" pitchFamily="18" charset="-78"/>
              <a:cs typeface="IRANSans" panose="02040503050201020203" pitchFamily="18" charset="-78"/>
            </a:rPr>
            <a:t>فضای حاکم بر مدل </a:t>
          </a:r>
          <a:endParaRPr lang="en-US" sz="2800" dirty="0">
            <a:latin typeface="IRANSans" panose="02040503050201020203" pitchFamily="18" charset="-78"/>
            <a:cs typeface="IRANSans" panose="02040503050201020203" pitchFamily="18" charset="-78"/>
          </a:endParaRPr>
        </a:p>
      </dgm:t>
    </dgm:pt>
    <dgm:pt modelId="{601FD65F-7A7B-4F0C-A0D9-4D614CDAE6B2}" type="parTrans" cxnId="{A8F8B475-0785-4FF0-862C-4735BB860132}">
      <dgm:prSet/>
      <dgm:spPr/>
      <dgm:t>
        <a:bodyPr/>
        <a:lstStyle/>
        <a:p>
          <a:endParaRPr lang="en-US">
            <a:latin typeface="IRANSans" panose="02040503050201020203" pitchFamily="18" charset="-78"/>
            <a:cs typeface="IRANSans" panose="02040503050201020203" pitchFamily="18" charset="-78"/>
          </a:endParaRPr>
        </a:p>
      </dgm:t>
    </dgm:pt>
    <dgm:pt modelId="{D49323DC-9AFA-488E-B96B-26D35A2C7161}" type="sibTrans" cxnId="{A8F8B475-0785-4FF0-862C-4735BB860132}">
      <dgm:prSet/>
      <dgm:spPr/>
      <dgm:t>
        <a:bodyPr/>
        <a:lstStyle/>
        <a:p>
          <a:endParaRPr lang="en-US">
            <a:latin typeface="IRANSans" panose="02040503050201020203" pitchFamily="18" charset="-78"/>
            <a:cs typeface="IRANSans" panose="02040503050201020203" pitchFamily="18" charset="-78"/>
          </a:endParaRPr>
        </a:p>
      </dgm:t>
    </dgm:pt>
    <dgm:pt modelId="{39F4B96F-2D7B-42E3-BACB-B014765367C2}">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بازبینی و طراحی ابزار بر اساس زیربنای موجود، مثلا تمرکز زدایی</a:t>
          </a:r>
          <a:endParaRPr lang="en-US" sz="1400" dirty="0">
            <a:latin typeface="IRANSans" panose="02040503050201020203" pitchFamily="18" charset="-78"/>
            <a:cs typeface="IRANSans" panose="02040503050201020203" pitchFamily="18" charset="-78"/>
          </a:endParaRPr>
        </a:p>
      </dgm:t>
    </dgm:pt>
    <dgm:pt modelId="{4635B7BA-6D62-4705-9BA3-5842BEE9B7DF}" type="parTrans" cxnId="{2CA71624-A056-4DB1-97BD-B9073E5559D1}">
      <dgm:prSet/>
      <dgm:spPr/>
      <dgm:t>
        <a:bodyPr/>
        <a:lstStyle/>
        <a:p>
          <a:pPr rtl="1"/>
          <a:endParaRPr lang="en-US" sz="3200">
            <a:latin typeface="IRANSans" panose="02040503050201020203" pitchFamily="18" charset="-78"/>
            <a:cs typeface="IRANSans" panose="02040503050201020203" pitchFamily="18" charset="-78"/>
          </a:endParaRPr>
        </a:p>
      </dgm:t>
    </dgm:pt>
    <dgm:pt modelId="{23BC7782-F174-4916-A2E8-4C0CA6AAD17F}" type="sibTrans" cxnId="{2CA71624-A056-4DB1-97BD-B9073E5559D1}">
      <dgm:prSet/>
      <dgm:spPr/>
      <dgm:t>
        <a:bodyPr/>
        <a:lstStyle/>
        <a:p>
          <a:endParaRPr lang="en-US">
            <a:latin typeface="IRANSans" panose="02040503050201020203" pitchFamily="18" charset="-78"/>
            <a:cs typeface="IRANSans" panose="02040503050201020203" pitchFamily="18" charset="-78"/>
          </a:endParaRPr>
        </a:p>
      </dgm:t>
    </dgm:pt>
    <dgm:pt modelId="{5D03CE74-19F2-4895-B6D0-7F3290978663}">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مدل‌سازی شناخت در اجتماع و تولید ابزار برای وسعت بخشی آن</a:t>
          </a:r>
          <a:endParaRPr lang="en-US" sz="1400" dirty="0">
            <a:latin typeface="IRANSans" panose="02040503050201020203" pitchFamily="18" charset="-78"/>
            <a:cs typeface="IRANSans" panose="02040503050201020203" pitchFamily="18" charset="-78"/>
          </a:endParaRPr>
        </a:p>
      </dgm:t>
    </dgm:pt>
    <dgm:pt modelId="{1A5197EF-B079-487A-9889-6209C787C326}" type="parTrans" cxnId="{7F5EECAB-55D7-4C1D-9827-A1741E7C3AC5}">
      <dgm:prSet/>
      <dgm:spPr/>
      <dgm:t>
        <a:bodyPr/>
        <a:lstStyle/>
        <a:p>
          <a:pPr rtl="1"/>
          <a:endParaRPr lang="en-US" sz="3200">
            <a:latin typeface="IRANSans" panose="02040503050201020203" pitchFamily="18" charset="-78"/>
            <a:cs typeface="IRANSans" panose="02040503050201020203" pitchFamily="18" charset="-78"/>
          </a:endParaRPr>
        </a:p>
      </dgm:t>
    </dgm:pt>
    <dgm:pt modelId="{288AF5DA-1FD1-4DFD-8180-F0A8ED2CC28F}" type="sibTrans" cxnId="{7F5EECAB-55D7-4C1D-9827-A1741E7C3AC5}">
      <dgm:prSet/>
      <dgm:spPr/>
      <dgm:t>
        <a:bodyPr/>
        <a:lstStyle/>
        <a:p>
          <a:endParaRPr lang="en-US">
            <a:latin typeface="IRANSans" panose="02040503050201020203" pitchFamily="18" charset="-78"/>
            <a:cs typeface="IRANSans" panose="02040503050201020203" pitchFamily="18" charset="-78"/>
          </a:endParaRPr>
        </a:p>
      </dgm:t>
    </dgm:pt>
    <dgm:pt modelId="{AE375CAA-B0C8-405F-87AE-AF261A5334BB}">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تغییر در متغیرهای مؤثر در مدل </a:t>
          </a:r>
          <a:endParaRPr lang="en-US" sz="1400" dirty="0">
            <a:latin typeface="IRANSans" panose="02040503050201020203" pitchFamily="18" charset="-78"/>
            <a:cs typeface="IRANSans" panose="02040503050201020203" pitchFamily="18" charset="-78"/>
          </a:endParaRPr>
        </a:p>
      </dgm:t>
    </dgm:pt>
    <dgm:pt modelId="{EBDD8F85-EA4A-4983-8A81-0C716A7DAE85}" type="parTrans" cxnId="{59301F9C-D36F-486F-854A-15841B7E34EB}">
      <dgm:prSet/>
      <dgm:spPr/>
      <dgm:t>
        <a:bodyPr/>
        <a:lstStyle/>
        <a:p>
          <a:pPr rtl="1"/>
          <a:endParaRPr lang="en-US" sz="3200">
            <a:latin typeface="IRANSans" panose="02040503050201020203" pitchFamily="18" charset="-78"/>
            <a:cs typeface="IRANSans" panose="02040503050201020203" pitchFamily="18" charset="-78"/>
          </a:endParaRPr>
        </a:p>
      </dgm:t>
    </dgm:pt>
    <dgm:pt modelId="{DA32B7C5-B089-4BCC-8728-E868A7EF67B6}" type="sibTrans" cxnId="{59301F9C-D36F-486F-854A-15841B7E34EB}">
      <dgm:prSet/>
      <dgm:spPr/>
      <dgm:t>
        <a:bodyPr/>
        <a:lstStyle/>
        <a:p>
          <a:endParaRPr lang="en-US">
            <a:latin typeface="IRANSans" panose="02040503050201020203" pitchFamily="18" charset="-78"/>
            <a:cs typeface="IRANSans" panose="02040503050201020203" pitchFamily="18" charset="-78"/>
          </a:endParaRPr>
        </a:p>
      </dgm:t>
    </dgm:pt>
    <dgm:pt modelId="{6953F7A6-C40E-4568-B448-F6B70F0F8144}">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انتخاب بین نقاط بهینه با ویژگی‌های مناسب برای کاربر</a:t>
          </a:r>
          <a:endParaRPr lang="en-US" sz="1400" dirty="0">
            <a:latin typeface="IRANSans" panose="02040503050201020203" pitchFamily="18" charset="-78"/>
            <a:cs typeface="IRANSans" panose="02040503050201020203" pitchFamily="18" charset="-78"/>
          </a:endParaRPr>
        </a:p>
      </dgm:t>
    </dgm:pt>
    <dgm:pt modelId="{C22E39D5-ED6F-46A7-B11D-79F0B70869DF}" type="parTrans" cxnId="{672A12F4-D4DF-46A5-939F-0B124FAABAF9}">
      <dgm:prSet/>
      <dgm:spPr/>
      <dgm:t>
        <a:bodyPr/>
        <a:lstStyle/>
        <a:p>
          <a:pPr rtl="1"/>
          <a:endParaRPr lang="en-US" sz="3200">
            <a:latin typeface="IRANSans" panose="02040503050201020203" pitchFamily="18" charset="-78"/>
            <a:cs typeface="IRANSans" panose="02040503050201020203" pitchFamily="18" charset="-78"/>
          </a:endParaRPr>
        </a:p>
      </dgm:t>
    </dgm:pt>
    <dgm:pt modelId="{4878173D-27DA-41BE-882F-B8DB48153F95}" type="sibTrans" cxnId="{672A12F4-D4DF-46A5-939F-0B124FAABAF9}">
      <dgm:prSet/>
      <dgm:spPr/>
      <dgm:t>
        <a:bodyPr/>
        <a:lstStyle/>
        <a:p>
          <a:endParaRPr lang="en-US">
            <a:latin typeface="IRANSans" panose="02040503050201020203" pitchFamily="18" charset="-78"/>
            <a:cs typeface="IRANSans" panose="02040503050201020203" pitchFamily="18" charset="-78"/>
          </a:endParaRPr>
        </a:p>
      </dgm:t>
    </dgm:pt>
    <dgm:pt modelId="{B99FF314-3352-463A-8D4F-2D0F988314FC}">
      <dgm:prSet phldrT="[Text]" custT="1"/>
      <dgm:spPr/>
      <dgm:t>
        <a:bodyPr/>
        <a:lstStyle/>
        <a:p>
          <a:pPr rtl="1"/>
          <a:r>
            <a:rPr lang="fa-IR" sz="1400" b="0" i="0" dirty="0">
              <a:latin typeface="IRANSans" panose="02040503050201020203" pitchFamily="18" charset="-78"/>
              <a:cs typeface="IRANSans" panose="02040503050201020203" pitchFamily="18" charset="-78"/>
            </a:rPr>
            <a:t>معیار سنجی و تعیین روش تجمیع بین کاربران مختلف و انتخاب‌های آنها </a:t>
          </a:r>
          <a:endParaRPr lang="en-US" sz="1400" dirty="0">
            <a:latin typeface="IRANSans" panose="02040503050201020203" pitchFamily="18" charset="-78"/>
            <a:cs typeface="IRANSans" panose="02040503050201020203" pitchFamily="18" charset="-78"/>
          </a:endParaRPr>
        </a:p>
      </dgm:t>
    </dgm:pt>
    <dgm:pt modelId="{EC32B0E0-613E-43C1-ACED-0EB450334475}" type="parTrans" cxnId="{6824B456-CAC2-4634-8D58-898C14948078}">
      <dgm:prSet/>
      <dgm:spPr/>
      <dgm:t>
        <a:bodyPr/>
        <a:lstStyle/>
        <a:p>
          <a:pPr rtl="1"/>
          <a:endParaRPr lang="en-US" sz="3200">
            <a:latin typeface="IRANSans" panose="02040503050201020203" pitchFamily="18" charset="-78"/>
            <a:cs typeface="IRANSans" panose="02040503050201020203" pitchFamily="18" charset="-78"/>
          </a:endParaRPr>
        </a:p>
      </dgm:t>
    </dgm:pt>
    <dgm:pt modelId="{57799A53-52F7-422C-96C5-DD181AF52B33}" type="sibTrans" cxnId="{6824B456-CAC2-4634-8D58-898C14948078}">
      <dgm:prSet/>
      <dgm:spPr/>
      <dgm:t>
        <a:bodyPr/>
        <a:lstStyle/>
        <a:p>
          <a:endParaRPr lang="en-US">
            <a:latin typeface="IRANSans" panose="02040503050201020203" pitchFamily="18" charset="-78"/>
            <a:cs typeface="IRANSans" panose="02040503050201020203" pitchFamily="18" charset="-78"/>
          </a:endParaRPr>
        </a:p>
      </dgm:t>
    </dgm:pt>
    <dgm:pt modelId="{B0058FE6-0613-46BB-90CF-ADA46E4132DF}">
      <dgm:prSet phldrT="[Text]" custT="1"/>
      <dgm:spPr/>
      <dgm:t>
        <a:bodyPr/>
        <a:lstStyle/>
        <a:p>
          <a:pPr rtl="1"/>
          <a:r>
            <a:rPr lang="fa-IR" sz="2800" b="0" i="0" dirty="0">
              <a:latin typeface="IRANSans" panose="02040503050201020203" pitchFamily="18" charset="-78"/>
              <a:cs typeface="IRANSans" panose="02040503050201020203" pitchFamily="18" charset="-78"/>
            </a:rPr>
            <a:t>نیازهای ساخت مدل</a:t>
          </a:r>
          <a:endParaRPr lang="en-US" sz="2800" dirty="0">
            <a:latin typeface="IRANSans" panose="02040503050201020203" pitchFamily="18" charset="-78"/>
            <a:cs typeface="IRANSans" panose="02040503050201020203" pitchFamily="18" charset="-78"/>
          </a:endParaRPr>
        </a:p>
      </dgm:t>
    </dgm:pt>
    <dgm:pt modelId="{C40CF448-CFFC-4CBB-901D-76705132D1FA}" type="parTrans" cxnId="{36C6D286-C850-40AD-9D31-BE00241B1A4F}">
      <dgm:prSet/>
      <dgm:spPr/>
      <dgm:t>
        <a:bodyPr/>
        <a:lstStyle/>
        <a:p>
          <a:endParaRPr lang="en-US">
            <a:latin typeface="IRANSans" panose="02040503050201020203" pitchFamily="18" charset="-78"/>
            <a:cs typeface="IRANSans" panose="02040503050201020203" pitchFamily="18" charset="-78"/>
          </a:endParaRPr>
        </a:p>
      </dgm:t>
    </dgm:pt>
    <dgm:pt modelId="{FB813A67-6FEB-4F5F-97F6-3E76C9E853A7}" type="sibTrans" cxnId="{36C6D286-C850-40AD-9D31-BE00241B1A4F}">
      <dgm:prSet/>
      <dgm:spPr/>
      <dgm:t>
        <a:bodyPr/>
        <a:lstStyle/>
        <a:p>
          <a:endParaRPr lang="en-US">
            <a:latin typeface="IRANSans" panose="02040503050201020203" pitchFamily="18" charset="-78"/>
            <a:cs typeface="IRANSans" panose="02040503050201020203" pitchFamily="18" charset="-78"/>
          </a:endParaRPr>
        </a:p>
      </dgm:t>
    </dgm:pt>
    <dgm:pt modelId="{0861FCDA-FE84-4B45-8769-7E9B25DBDFE7}">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بازبینی و طراحی ابزار بر اساس زیربنای موجود، مثلا تمرکز زدایی</a:t>
          </a:r>
          <a:endParaRPr lang="en-US" sz="1400" dirty="0">
            <a:latin typeface="IRANSans" panose="02040503050201020203" pitchFamily="18" charset="-78"/>
            <a:cs typeface="IRANSans" panose="02040503050201020203" pitchFamily="18" charset="-78"/>
          </a:endParaRPr>
        </a:p>
      </dgm:t>
    </dgm:pt>
    <dgm:pt modelId="{F3B152CD-C948-4781-A8CC-9B3B3B933809}" type="parTrans" cxnId="{30BDD812-1585-48D8-BA41-F44FC529F114}">
      <dgm:prSet/>
      <dgm:spPr/>
      <dgm:t>
        <a:bodyPr/>
        <a:lstStyle/>
        <a:p>
          <a:pPr rtl="1"/>
          <a:endParaRPr lang="en-US" sz="3200">
            <a:latin typeface="IRANSans" panose="02040503050201020203" pitchFamily="18" charset="-78"/>
            <a:cs typeface="IRANSans" panose="02040503050201020203" pitchFamily="18" charset="-78"/>
          </a:endParaRPr>
        </a:p>
      </dgm:t>
    </dgm:pt>
    <dgm:pt modelId="{75BB5047-B3BD-4B28-A842-037C0A83DEDF}" type="sibTrans" cxnId="{30BDD812-1585-48D8-BA41-F44FC529F114}">
      <dgm:prSet/>
      <dgm:spPr/>
      <dgm:t>
        <a:bodyPr/>
        <a:lstStyle/>
        <a:p>
          <a:endParaRPr lang="en-US">
            <a:latin typeface="IRANSans" panose="02040503050201020203" pitchFamily="18" charset="-78"/>
            <a:cs typeface="IRANSans" panose="02040503050201020203" pitchFamily="18" charset="-78"/>
          </a:endParaRPr>
        </a:p>
      </dgm:t>
    </dgm:pt>
    <dgm:pt modelId="{A6313753-4452-439E-83EF-3C6D110C37C3}">
      <dgm:prSet phldrT="[Text]" custT="1"/>
      <dgm:spPr/>
      <dgm:t>
        <a:bodyPr/>
        <a:lstStyle/>
        <a:p>
          <a:pPr rtl="1"/>
          <a:r>
            <a:rPr lang="fa-IR" sz="1400" b="0" i="0" dirty="0">
              <a:latin typeface="IRANSans" panose="02040503050201020203" pitchFamily="18" charset="-78"/>
              <a:cs typeface="IRANSans" panose="02040503050201020203" pitchFamily="18" charset="-78"/>
            </a:rPr>
            <a:t>تغییر فراپارامترها در فرایند یادگیری</a:t>
          </a:r>
          <a:endParaRPr lang="en-US" sz="1400" dirty="0">
            <a:latin typeface="IRANSans" panose="02040503050201020203" pitchFamily="18" charset="-78"/>
            <a:cs typeface="IRANSans" panose="02040503050201020203" pitchFamily="18" charset="-78"/>
          </a:endParaRPr>
        </a:p>
      </dgm:t>
    </dgm:pt>
    <dgm:pt modelId="{275C65B0-4BC1-4B09-B46C-33E866622688}" type="parTrans" cxnId="{57165D72-8BE3-4275-AB1C-8149BE6F458E}">
      <dgm:prSet/>
      <dgm:spPr/>
      <dgm:t>
        <a:bodyPr/>
        <a:lstStyle/>
        <a:p>
          <a:pPr rtl="1"/>
          <a:endParaRPr lang="en-US" sz="3200">
            <a:latin typeface="IRANSans" panose="02040503050201020203" pitchFamily="18" charset="-78"/>
            <a:cs typeface="IRANSans" panose="02040503050201020203" pitchFamily="18" charset="-78"/>
          </a:endParaRPr>
        </a:p>
      </dgm:t>
    </dgm:pt>
    <dgm:pt modelId="{DDD2F991-A632-4FB0-A834-1C4A3587815A}" type="sibTrans" cxnId="{57165D72-8BE3-4275-AB1C-8149BE6F458E}">
      <dgm:prSet/>
      <dgm:spPr/>
      <dgm:t>
        <a:bodyPr/>
        <a:lstStyle/>
        <a:p>
          <a:endParaRPr lang="en-US">
            <a:latin typeface="IRANSans" panose="02040503050201020203" pitchFamily="18" charset="-78"/>
            <a:cs typeface="IRANSans" panose="02040503050201020203" pitchFamily="18" charset="-78"/>
          </a:endParaRPr>
        </a:p>
      </dgm:t>
    </dgm:pt>
    <dgm:pt modelId="{BB52291C-294F-4333-AD45-8B844B07F050}">
      <dgm:prSet phldrT="[Text]" custT="1"/>
      <dgm:spPr>
        <a:solidFill>
          <a:prstClr val="white">
            <a:alpha val="90000"/>
            <a:hueOff val="0"/>
            <a:satOff val="0"/>
            <a:lumOff val="0"/>
            <a:alphaOff val="0"/>
          </a:prstClr>
        </a:solidFill>
        <a:ln w="12700" cap="flat" cmpd="sng" algn="ctr">
          <a:solidFill>
            <a:srgbClr val="4472C4">
              <a:hueOff val="0"/>
              <a:satOff val="0"/>
              <a:lumOff val="0"/>
              <a:alphaOff val="0"/>
            </a:srgbClr>
          </a:solidFill>
          <a:prstDash val="solid"/>
          <a:miter lim="800000"/>
        </a:ln>
        <a:effectLst/>
      </dgm:spPr>
      <dgm:t>
        <a:bodyPr spcFirstLastPara="0" vert="horz" wrap="square" lIns="26670" tIns="17780" rIns="26670" bIns="17780" numCol="1" spcCol="1270" anchor="ctr" anchorCtr="0"/>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ea typeface="+mn-ea"/>
              <a:cs typeface="IRANSans" panose="02040503050201020203" pitchFamily="18" charset="-78"/>
            </a:rPr>
            <a:t>تغییر در ارزیابی و کاربرد</a:t>
          </a:r>
          <a:endParaRPr lang="en-US" sz="1400" b="0" i="0" kern="1200" dirty="0">
            <a:solidFill>
              <a:srgbClr val="000000"/>
            </a:solidFill>
            <a:effectLst/>
            <a:latin typeface="IRANSans" panose="02040503050201020203" pitchFamily="18" charset="-78"/>
            <a:ea typeface="+mn-ea"/>
            <a:cs typeface="IRANSans" panose="02040503050201020203" pitchFamily="18" charset="-78"/>
          </a:endParaRPr>
        </a:p>
      </dgm:t>
    </dgm:pt>
    <dgm:pt modelId="{EC30CC54-5F46-4D6F-8C31-94F1D14C7442}" type="parTrans" cxnId="{777F99AC-CB6F-4D9C-8D00-1849FFBE9300}">
      <dgm:prSet/>
      <dgm:spPr/>
      <dgm:t>
        <a:bodyPr/>
        <a:lstStyle/>
        <a:p>
          <a:pPr rtl="1"/>
          <a:endParaRPr lang="en-US" sz="3200">
            <a:latin typeface="IRANSans" panose="02040503050201020203" pitchFamily="18" charset="-78"/>
            <a:cs typeface="IRANSans" panose="02040503050201020203" pitchFamily="18" charset="-78"/>
          </a:endParaRPr>
        </a:p>
      </dgm:t>
    </dgm:pt>
    <dgm:pt modelId="{1EBABC23-F4AE-4FCF-90EE-375096C30F70}" type="sibTrans" cxnId="{777F99AC-CB6F-4D9C-8D00-1849FFBE9300}">
      <dgm:prSet/>
      <dgm:spPr/>
      <dgm:t>
        <a:bodyPr/>
        <a:lstStyle/>
        <a:p>
          <a:endParaRPr lang="en-US">
            <a:latin typeface="IRANSans" panose="02040503050201020203" pitchFamily="18" charset="-78"/>
            <a:cs typeface="IRANSans" panose="02040503050201020203" pitchFamily="18" charset="-78"/>
          </a:endParaRPr>
        </a:p>
      </dgm:t>
    </dgm:pt>
    <dgm:pt modelId="{FB9BF2A5-2504-4280-9EBD-74082006C86B}">
      <dgm:prSet phldrT="[Text]" custT="1"/>
      <dgm:spPr/>
      <dgm:t>
        <a:bodyPr/>
        <a:lstStyle/>
        <a:p>
          <a:pPr rtl="1"/>
          <a:r>
            <a:rPr lang="fa-IR" sz="1400" b="0" i="0" dirty="0">
              <a:solidFill>
                <a:srgbClr val="000000"/>
              </a:solidFill>
              <a:effectLst/>
              <a:latin typeface="IRANSans" panose="02040503050201020203" pitchFamily="18" charset="-78"/>
              <a:cs typeface="IRANSans" panose="02040503050201020203" pitchFamily="18" charset="-78"/>
            </a:rPr>
            <a:t>تغییر نحوه‌ی بهره‌وری</a:t>
          </a:r>
          <a:endParaRPr lang="en-US" sz="1400" dirty="0">
            <a:latin typeface="IRANSans" panose="02040503050201020203" pitchFamily="18" charset="-78"/>
            <a:cs typeface="IRANSans" panose="02040503050201020203" pitchFamily="18" charset="-78"/>
          </a:endParaRPr>
        </a:p>
      </dgm:t>
    </dgm:pt>
    <dgm:pt modelId="{75064D9F-F7CC-47FA-98C3-11C5955DCA4E}" type="parTrans" cxnId="{46161F33-049C-4DDB-9DF0-6D3FBAE23404}">
      <dgm:prSet/>
      <dgm:spPr/>
      <dgm:t>
        <a:bodyPr/>
        <a:lstStyle/>
        <a:p>
          <a:pPr rtl="1"/>
          <a:endParaRPr lang="en-US" sz="3200">
            <a:latin typeface="IRANSans" panose="02040503050201020203" pitchFamily="18" charset="-78"/>
            <a:cs typeface="IRANSans" panose="02040503050201020203" pitchFamily="18" charset="-78"/>
          </a:endParaRPr>
        </a:p>
      </dgm:t>
    </dgm:pt>
    <dgm:pt modelId="{1C34D24D-7639-4221-9259-F655232A4F77}" type="sibTrans" cxnId="{46161F33-049C-4DDB-9DF0-6D3FBAE23404}">
      <dgm:prSet/>
      <dgm:spPr/>
      <dgm:t>
        <a:bodyPr/>
        <a:lstStyle/>
        <a:p>
          <a:endParaRPr lang="en-US">
            <a:latin typeface="IRANSans" panose="02040503050201020203" pitchFamily="18" charset="-78"/>
            <a:cs typeface="IRANSans" panose="02040503050201020203" pitchFamily="18" charset="-78"/>
          </a:endParaRPr>
        </a:p>
      </dgm:t>
    </dgm:pt>
    <dgm:pt modelId="{4792D860-A524-4ABD-8100-7E68784F0A5F}">
      <dgm:prSet phldrT="[Text]" custT="1"/>
      <dgm:spPr>
        <a:solidFill>
          <a:prstClr val="white">
            <a:alpha val="90000"/>
            <a:hueOff val="0"/>
            <a:satOff val="0"/>
            <a:lumOff val="0"/>
            <a:alphaOff val="0"/>
          </a:prstClr>
        </a:solidFill>
        <a:ln w="12700" cap="flat" cmpd="sng" algn="ctr">
          <a:solidFill>
            <a:srgbClr val="4472C4">
              <a:hueOff val="0"/>
              <a:satOff val="0"/>
              <a:lumOff val="0"/>
              <a:alphaOff val="0"/>
            </a:srgbClr>
          </a:solidFill>
          <a:prstDash val="solid"/>
          <a:miter lim="800000"/>
        </a:ln>
        <a:effectLst/>
      </dgm:spPr>
      <dgm:t>
        <a:bodyPr spcFirstLastPara="0" vert="horz" wrap="square" lIns="26670" tIns="17780" rIns="26670" bIns="17780" numCol="1" spcCol="1270" anchor="ctr" anchorCtr="0"/>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ea typeface="+mn-ea"/>
              <a:cs typeface="IRANSans" panose="02040503050201020203" pitchFamily="18" charset="-78"/>
            </a:rPr>
            <a:t>تغییر فرایند استنتاج</a:t>
          </a:r>
          <a:endParaRPr lang="en-US" sz="1400" b="0" i="0" kern="1200" dirty="0">
            <a:solidFill>
              <a:srgbClr val="000000"/>
            </a:solidFill>
            <a:effectLst/>
            <a:latin typeface="IRANSans" panose="02040503050201020203" pitchFamily="18" charset="-78"/>
            <a:ea typeface="+mn-ea"/>
            <a:cs typeface="IRANSans" panose="02040503050201020203" pitchFamily="18" charset="-78"/>
          </a:endParaRPr>
        </a:p>
      </dgm:t>
    </dgm:pt>
    <dgm:pt modelId="{09B7B88E-C4DF-4F29-8A53-3CC354BCB7AD}" type="parTrans" cxnId="{548705CF-4FC1-485A-AF35-1D448E15F7E1}">
      <dgm:prSet/>
      <dgm:spPr/>
      <dgm:t>
        <a:bodyPr/>
        <a:lstStyle/>
        <a:p>
          <a:endParaRPr lang="en-US">
            <a:latin typeface="IRANSans" panose="02040503050201020203" pitchFamily="18" charset="-78"/>
            <a:cs typeface="IRANSans" panose="02040503050201020203" pitchFamily="18" charset="-78"/>
          </a:endParaRPr>
        </a:p>
      </dgm:t>
    </dgm:pt>
    <dgm:pt modelId="{B7F56A07-9148-4835-9D95-82DE7438DC49}" type="sibTrans" cxnId="{548705CF-4FC1-485A-AF35-1D448E15F7E1}">
      <dgm:prSet/>
      <dgm:spPr/>
      <dgm:t>
        <a:bodyPr/>
        <a:lstStyle/>
        <a:p>
          <a:endParaRPr lang="en-US">
            <a:latin typeface="IRANSans" panose="02040503050201020203" pitchFamily="18" charset="-78"/>
            <a:cs typeface="IRANSans" panose="02040503050201020203" pitchFamily="18" charset="-78"/>
          </a:endParaRPr>
        </a:p>
      </dgm:t>
    </dgm:pt>
    <dgm:pt modelId="{2948BB97-B635-462C-8F2F-9A1745C645C2}" type="pres">
      <dgm:prSet presAssocID="{B1CE8FC2-C80D-429B-BEFF-294EDBC970C3}" presName="diagram" presStyleCnt="0">
        <dgm:presLayoutVars>
          <dgm:chPref val="1"/>
          <dgm:dir/>
          <dgm:animOne val="branch"/>
          <dgm:animLvl val="lvl"/>
          <dgm:resizeHandles/>
        </dgm:presLayoutVars>
      </dgm:prSet>
      <dgm:spPr/>
    </dgm:pt>
    <dgm:pt modelId="{10ECBFF0-7578-4012-852A-05EA7BDA9F5E}" type="pres">
      <dgm:prSet presAssocID="{97ABDF42-F02C-4D15-85AC-FA1F4A893E08}" presName="root" presStyleCnt="0"/>
      <dgm:spPr/>
    </dgm:pt>
    <dgm:pt modelId="{46829A60-B986-4F45-9923-1F3BD33B9F0F}" type="pres">
      <dgm:prSet presAssocID="{97ABDF42-F02C-4D15-85AC-FA1F4A893E08}" presName="rootComposite" presStyleCnt="0"/>
      <dgm:spPr/>
    </dgm:pt>
    <dgm:pt modelId="{B0C03FE7-C7AE-4651-9F01-73B7E2A5725E}" type="pres">
      <dgm:prSet presAssocID="{97ABDF42-F02C-4D15-85AC-FA1F4A893E08}" presName="rootText" presStyleLbl="node1" presStyleIdx="0" presStyleCnt="3" custScaleX="1186773" custScaleY="748045" custLinFactNeighborY="9988"/>
      <dgm:spPr/>
    </dgm:pt>
    <dgm:pt modelId="{66DC8B8F-3409-4BF3-9EA6-828FA747A66F}" type="pres">
      <dgm:prSet presAssocID="{97ABDF42-F02C-4D15-85AC-FA1F4A893E08}" presName="rootConnector" presStyleLbl="node1" presStyleIdx="0" presStyleCnt="3"/>
      <dgm:spPr/>
    </dgm:pt>
    <dgm:pt modelId="{58E3B936-D4A4-4176-A316-4CE7D524FDFD}" type="pres">
      <dgm:prSet presAssocID="{97ABDF42-F02C-4D15-85AC-FA1F4A893E08}" presName="childShape" presStyleCnt="0"/>
      <dgm:spPr/>
    </dgm:pt>
    <dgm:pt modelId="{F84AAE7F-26E2-48AC-B520-A06D7C0AE017}" type="pres">
      <dgm:prSet presAssocID="{2D191A21-3290-4730-AB53-A60B88AEB66E}" presName="Name13" presStyleLbl="parChTrans1D2" presStyleIdx="0" presStyleCnt="12" custSzX="482775" custSzY="385379"/>
      <dgm:spPr/>
    </dgm:pt>
    <dgm:pt modelId="{3A981377-3BC5-494D-936F-F80B2E15DFE5}" type="pres">
      <dgm:prSet presAssocID="{1F5A6E15-1CA0-495E-BE3C-53290B87F221}" presName="childText" presStyleLbl="bgAcc1" presStyleIdx="0" presStyleCnt="12" custScaleX="1186771" custScaleY="422776">
        <dgm:presLayoutVars>
          <dgm:bulletEnabled val="1"/>
        </dgm:presLayoutVars>
      </dgm:prSet>
      <dgm:spPr/>
    </dgm:pt>
    <dgm:pt modelId="{89DB64C2-2C69-48BD-818B-D90E56CDC370}" type="pres">
      <dgm:prSet presAssocID="{9B9D545C-AAB6-4FE4-AF77-E320C2ECF151}" presName="Name13" presStyleLbl="parChTrans1D2" presStyleIdx="1" presStyleCnt="12" custSzX="482775" custSzY="1102896"/>
      <dgm:spPr/>
    </dgm:pt>
    <dgm:pt modelId="{7D01246E-30CB-4E5B-B010-1FB5831DF891}" type="pres">
      <dgm:prSet presAssocID="{FBE2C68B-C46E-4157-8B80-0E0D0D4BDBD2}" presName="childText" presStyleLbl="bgAcc1" presStyleIdx="1" presStyleCnt="12" custScaleX="1186771" custScaleY="422776">
        <dgm:presLayoutVars>
          <dgm:bulletEnabled val="1"/>
        </dgm:presLayoutVars>
      </dgm:prSet>
      <dgm:spPr/>
    </dgm:pt>
    <dgm:pt modelId="{903D1DD9-123F-496B-8BC7-D829AE9EF1D7}" type="pres">
      <dgm:prSet presAssocID="{EBDD8F85-EA4A-4983-8A81-0C716A7DAE85}" presName="Name13" presStyleLbl="parChTrans1D2" presStyleIdx="2" presStyleCnt="12" custSzX="482775" custSzY="1820413"/>
      <dgm:spPr/>
    </dgm:pt>
    <dgm:pt modelId="{2AA86F60-08DB-4983-AA4F-5D66D1A62F28}" type="pres">
      <dgm:prSet presAssocID="{AE375CAA-B0C8-405F-87AE-AF261A5334BB}" presName="childText" presStyleLbl="bgAcc1" presStyleIdx="2" presStyleCnt="12" custScaleX="1186771" custScaleY="422776">
        <dgm:presLayoutVars>
          <dgm:bulletEnabled val="1"/>
        </dgm:presLayoutVars>
      </dgm:prSet>
      <dgm:spPr/>
    </dgm:pt>
    <dgm:pt modelId="{EA8E0877-5AD3-46E4-8277-ED51544DE4E7}" type="pres">
      <dgm:prSet presAssocID="{C22E39D5-ED6F-46A7-B11D-79F0B70869DF}" presName="Name13" presStyleLbl="parChTrans1D2" presStyleIdx="3" presStyleCnt="12" custSzX="482775" custSzY="3255446"/>
      <dgm:spPr/>
    </dgm:pt>
    <dgm:pt modelId="{3B75B2C2-EA27-4062-8F67-316340364425}" type="pres">
      <dgm:prSet presAssocID="{6953F7A6-C40E-4568-B448-F6B70F0F8144}" presName="childText" presStyleLbl="bgAcc1" presStyleIdx="3" presStyleCnt="12" custScaleX="1186771" custScaleY="422776">
        <dgm:presLayoutVars>
          <dgm:bulletEnabled val="1"/>
        </dgm:presLayoutVars>
      </dgm:prSet>
      <dgm:spPr/>
    </dgm:pt>
    <dgm:pt modelId="{4F910F5D-3E6B-4566-A29D-EC1B90A8E705}" type="pres">
      <dgm:prSet presAssocID="{8D1AFA77-ACCD-443B-A332-D8CD4483509E}" presName="root" presStyleCnt="0"/>
      <dgm:spPr/>
    </dgm:pt>
    <dgm:pt modelId="{3A3FC291-37DE-40B6-9581-9488EFC878E2}" type="pres">
      <dgm:prSet presAssocID="{8D1AFA77-ACCD-443B-A332-D8CD4483509E}" presName="rootComposite" presStyleCnt="0"/>
      <dgm:spPr/>
    </dgm:pt>
    <dgm:pt modelId="{5586C021-2FD8-4626-BAD9-D88C618253F6}" type="pres">
      <dgm:prSet presAssocID="{8D1AFA77-ACCD-443B-A332-D8CD4483509E}" presName="rootText" presStyleLbl="node1" presStyleIdx="1" presStyleCnt="3" custScaleX="1186773" custScaleY="748045"/>
      <dgm:spPr/>
    </dgm:pt>
    <dgm:pt modelId="{65D51EA5-EBBA-4CC3-B1DF-DDA307E5216B}" type="pres">
      <dgm:prSet presAssocID="{8D1AFA77-ACCD-443B-A332-D8CD4483509E}" presName="rootConnector" presStyleLbl="node1" presStyleIdx="1" presStyleCnt="3"/>
      <dgm:spPr/>
    </dgm:pt>
    <dgm:pt modelId="{EB4A8446-2A79-44AE-95A8-223B3B1BEEA1}" type="pres">
      <dgm:prSet presAssocID="{8D1AFA77-ACCD-443B-A332-D8CD4483509E}" presName="childShape" presStyleCnt="0"/>
      <dgm:spPr/>
    </dgm:pt>
    <dgm:pt modelId="{1B5810F0-FA2D-4DB2-B958-9F95BF464E6E}" type="pres">
      <dgm:prSet presAssocID="{4635B7BA-6D62-4705-9BA3-5842BEE9B7DF}" presName="Name13" presStyleLbl="parChTrans1D2" presStyleIdx="4" presStyleCnt="12" custSzX="482775" custSzY="385379"/>
      <dgm:spPr/>
    </dgm:pt>
    <dgm:pt modelId="{A0DB0BE5-4428-4412-8DD8-5996A3347B20}" type="pres">
      <dgm:prSet presAssocID="{39F4B96F-2D7B-42E3-BACB-B014765367C2}" presName="childText" presStyleLbl="bgAcc1" presStyleIdx="4" presStyleCnt="12" custScaleX="1186771" custScaleY="422776">
        <dgm:presLayoutVars>
          <dgm:bulletEnabled val="1"/>
        </dgm:presLayoutVars>
      </dgm:prSet>
      <dgm:spPr/>
    </dgm:pt>
    <dgm:pt modelId="{F6C5A0B3-2EC7-41EE-B7C1-D83B22996944}" type="pres">
      <dgm:prSet presAssocID="{1A5197EF-B079-487A-9889-6209C787C326}" presName="Name13" presStyleLbl="parChTrans1D2" presStyleIdx="5" presStyleCnt="12" custSzX="482775" custSzY="1102896"/>
      <dgm:spPr/>
    </dgm:pt>
    <dgm:pt modelId="{336A9061-35C2-41C3-9A69-F1EA1AA27915}" type="pres">
      <dgm:prSet presAssocID="{5D03CE74-19F2-4895-B6D0-7F3290978663}" presName="childText" presStyleLbl="bgAcc1" presStyleIdx="5" presStyleCnt="12" custScaleX="1186771" custScaleY="422776">
        <dgm:presLayoutVars>
          <dgm:bulletEnabled val="1"/>
        </dgm:presLayoutVars>
      </dgm:prSet>
      <dgm:spPr/>
    </dgm:pt>
    <dgm:pt modelId="{B47ADE1F-FAD5-4ABE-B9CF-54749AB5F675}" type="pres">
      <dgm:prSet presAssocID="{EC32B0E0-613E-43C1-ACED-0EB450334475}" presName="Name13" presStyleLbl="parChTrans1D2" presStyleIdx="6" presStyleCnt="12" custSzX="482775" custSzY="1820413"/>
      <dgm:spPr/>
    </dgm:pt>
    <dgm:pt modelId="{13761BCF-E0A8-40CA-8375-1EF32C68F1F9}" type="pres">
      <dgm:prSet presAssocID="{B99FF314-3352-463A-8D4F-2D0F988314FC}" presName="childText" presStyleLbl="bgAcc1" presStyleIdx="6" presStyleCnt="12" custScaleX="1186771" custScaleY="422776">
        <dgm:presLayoutVars>
          <dgm:bulletEnabled val="1"/>
        </dgm:presLayoutVars>
      </dgm:prSet>
      <dgm:spPr/>
    </dgm:pt>
    <dgm:pt modelId="{18B78F9A-B6AC-44B5-8C89-369C26EC08FB}" type="pres">
      <dgm:prSet presAssocID="{B0058FE6-0613-46BB-90CF-ADA46E4132DF}" presName="root" presStyleCnt="0"/>
      <dgm:spPr/>
    </dgm:pt>
    <dgm:pt modelId="{00DBB363-FB3B-40E0-9A0A-CDCBB208F9BD}" type="pres">
      <dgm:prSet presAssocID="{B0058FE6-0613-46BB-90CF-ADA46E4132DF}" presName="rootComposite" presStyleCnt="0"/>
      <dgm:spPr/>
    </dgm:pt>
    <dgm:pt modelId="{9241326C-F67D-4975-8452-B80553686EC1}" type="pres">
      <dgm:prSet presAssocID="{B0058FE6-0613-46BB-90CF-ADA46E4132DF}" presName="rootText" presStyleLbl="node1" presStyleIdx="2" presStyleCnt="3" custScaleX="1186773" custScaleY="748045"/>
      <dgm:spPr/>
    </dgm:pt>
    <dgm:pt modelId="{026DC3C0-5715-4F0A-9020-5F27C7003CF5}" type="pres">
      <dgm:prSet presAssocID="{B0058FE6-0613-46BB-90CF-ADA46E4132DF}" presName="rootConnector" presStyleLbl="node1" presStyleIdx="2" presStyleCnt="3"/>
      <dgm:spPr/>
    </dgm:pt>
    <dgm:pt modelId="{BB2C0C9B-4356-4646-A6E2-8AD906F550E4}" type="pres">
      <dgm:prSet presAssocID="{B0058FE6-0613-46BB-90CF-ADA46E4132DF}" presName="childShape" presStyleCnt="0"/>
      <dgm:spPr/>
    </dgm:pt>
    <dgm:pt modelId="{7477E2FF-A74B-4112-A22B-4FA24AC78B2F}" type="pres">
      <dgm:prSet presAssocID="{F3B152CD-C948-4781-A8CC-9B3B3B933809}" presName="Name13" presStyleLbl="parChTrans1D2" presStyleIdx="7" presStyleCnt="12" custSzX="482775" custSzY="385379"/>
      <dgm:spPr/>
    </dgm:pt>
    <dgm:pt modelId="{8BC34B60-F066-402C-833C-F142E6841D4A}" type="pres">
      <dgm:prSet presAssocID="{0861FCDA-FE84-4B45-8769-7E9B25DBDFE7}" presName="childText" presStyleLbl="bgAcc1" presStyleIdx="7" presStyleCnt="12" custScaleX="1186771" custScaleY="422776">
        <dgm:presLayoutVars>
          <dgm:bulletEnabled val="1"/>
        </dgm:presLayoutVars>
      </dgm:prSet>
      <dgm:spPr/>
    </dgm:pt>
    <dgm:pt modelId="{C658EC5C-1E15-4B1C-BFCE-463D9B36874F}" type="pres">
      <dgm:prSet presAssocID="{275C65B0-4BC1-4B09-B46C-33E866622688}" presName="Name13" presStyleLbl="parChTrans1D2" presStyleIdx="8" presStyleCnt="12" custSzX="482775" custSzY="1102896"/>
      <dgm:spPr/>
    </dgm:pt>
    <dgm:pt modelId="{F26887E5-607E-4C0F-ACFD-667569791518}" type="pres">
      <dgm:prSet presAssocID="{A6313753-4452-439E-83EF-3C6D110C37C3}" presName="childText" presStyleLbl="bgAcc1" presStyleIdx="8" presStyleCnt="12" custScaleX="1186771" custScaleY="422776">
        <dgm:presLayoutVars>
          <dgm:bulletEnabled val="1"/>
        </dgm:presLayoutVars>
      </dgm:prSet>
      <dgm:spPr/>
    </dgm:pt>
    <dgm:pt modelId="{ADF5DC5B-47D4-4D4C-BE76-A23FAD0D5681}" type="pres">
      <dgm:prSet presAssocID="{EC30CC54-5F46-4D6F-8C31-94F1D14C7442}" presName="Name13" presStyleLbl="parChTrans1D2" presStyleIdx="9" presStyleCnt="12" custSzX="482775" custSzY="1820413"/>
      <dgm:spPr/>
    </dgm:pt>
    <dgm:pt modelId="{163380CA-43C9-47C6-B3D9-3F14320D42A7}" type="pres">
      <dgm:prSet presAssocID="{BB52291C-294F-4333-AD45-8B844B07F050}" presName="childText" presStyleLbl="bgAcc1" presStyleIdx="9" presStyleCnt="12" custScaleX="1186771" custScaleY="422776">
        <dgm:presLayoutVars>
          <dgm:bulletEnabled val="1"/>
        </dgm:presLayoutVars>
      </dgm:prSet>
      <dgm:spPr>
        <a:xfrm>
          <a:off x="8365579" y="2653117"/>
          <a:ext cx="2983477" cy="664272"/>
        </a:xfrm>
        <a:prstGeom prst="roundRect">
          <a:avLst>
            <a:gd name="adj" fmla="val 10000"/>
          </a:avLst>
        </a:prstGeom>
      </dgm:spPr>
    </dgm:pt>
    <dgm:pt modelId="{50A90038-987A-4C26-9BBC-4B5C6D84845F}" type="pres">
      <dgm:prSet presAssocID="{09B7B88E-C4DF-4F29-8A53-3CC354BCB7AD}" presName="Name13" presStyleLbl="parChTrans1D2" presStyleIdx="10" presStyleCnt="12" custSzX="482775" custSzY="1820413"/>
      <dgm:spPr/>
    </dgm:pt>
    <dgm:pt modelId="{62147276-CA59-457E-9C1A-F7E4F0ADE5F7}" type="pres">
      <dgm:prSet presAssocID="{4792D860-A524-4ABD-8100-7E68784F0A5F}" presName="childText" presStyleLbl="bgAcc1" presStyleIdx="10" presStyleCnt="12" custScaleX="1186771" custScaleY="422776">
        <dgm:presLayoutVars>
          <dgm:bulletEnabled val="1"/>
        </dgm:presLayoutVars>
      </dgm:prSet>
      <dgm:spPr>
        <a:xfrm>
          <a:off x="8365579" y="3356670"/>
          <a:ext cx="2983477" cy="664272"/>
        </a:xfrm>
        <a:prstGeom prst="roundRect">
          <a:avLst>
            <a:gd name="adj" fmla="val 10000"/>
          </a:avLst>
        </a:prstGeom>
      </dgm:spPr>
    </dgm:pt>
    <dgm:pt modelId="{0E94779E-2931-4E48-ACA8-7783253E44F4}" type="pres">
      <dgm:prSet presAssocID="{75064D9F-F7CC-47FA-98C3-11C5955DCA4E}" presName="Name13" presStyleLbl="parChTrans1D2" presStyleIdx="11" presStyleCnt="12" custSzX="482775" custSzY="2537929"/>
      <dgm:spPr/>
    </dgm:pt>
    <dgm:pt modelId="{E34BF002-2F27-4975-851C-61378C98DF0E}" type="pres">
      <dgm:prSet presAssocID="{FB9BF2A5-2504-4280-9EBD-74082006C86B}" presName="childText" presStyleLbl="bgAcc1" presStyleIdx="11" presStyleCnt="12" custScaleX="1186771" custScaleY="422776">
        <dgm:presLayoutVars>
          <dgm:bulletEnabled val="1"/>
        </dgm:presLayoutVars>
      </dgm:prSet>
      <dgm:spPr/>
    </dgm:pt>
  </dgm:ptLst>
  <dgm:cxnLst>
    <dgm:cxn modelId="{EE6D4702-FC60-47D6-B4C9-937FC74DD7F3}" srcId="{B1CE8FC2-C80D-429B-BEFF-294EDBC970C3}" destId="{97ABDF42-F02C-4D15-85AC-FA1F4A893E08}" srcOrd="0" destOrd="0" parTransId="{9465FEF3-3512-4E59-9052-15D38E5DDBBF}" sibTransId="{56165672-3374-48E5-B63F-C0210C2FD4CD}"/>
    <dgm:cxn modelId="{68A9E102-FF2B-4C2A-AD28-6A9D45317C4E}" type="presOf" srcId="{0861FCDA-FE84-4B45-8769-7E9B25DBDFE7}" destId="{8BC34B60-F066-402C-833C-F142E6841D4A}" srcOrd="0" destOrd="0" presId="urn:microsoft.com/office/officeart/2005/8/layout/hierarchy3"/>
    <dgm:cxn modelId="{99D3E304-27B5-4F36-857C-3DE323EC7CA2}" type="presOf" srcId="{BB52291C-294F-4333-AD45-8B844B07F050}" destId="{163380CA-43C9-47C6-B3D9-3F14320D42A7}" srcOrd="0" destOrd="0" presId="urn:microsoft.com/office/officeart/2005/8/layout/hierarchy3"/>
    <dgm:cxn modelId="{FDF62708-0636-4BB0-870B-E7EEDF1E0129}" type="presOf" srcId="{5D03CE74-19F2-4895-B6D0-7F3290978663}" destId="{336A9061-35C2-41C3-9A69-F1EA1AA27915}" srcOrd="0" destOrd="0" presId="urn:microsoft.com/office/officeart/2005/8/layout/hierarchy3"/>
    <dgm:cxn modelId="{59E1BD0B-65E7-4903-9F23-A63B8F8A6DBF}" srcId="{97ABDF42-F02C-4D15-85AC-FA1F4A893E08}" destId="{1F5A6E15-1CA0-495E-BE3C-53290B87F221}" srcOrd="0" destOrd="0" parTransId="{2D191A21-3290-4730-AB53-A60B88AEB66E}" sibTransId="{AF9BC228-A6CA-4E6F-93D4-D757F3F97977}"/>
    <dgm:cxn modelId="{30BDD812-1585-48D8-BA41-F44FC529F114}" srcId="{B0058FE6-0613-46BB-90CF-ADA46E4132DF}" destId="{0861FCDA-FE84-4B45-8769-7E9B25DBDFE7}" srcOrd="0" destOrd="0" parTransId="{F3B152CD-C948-4781-A8CC-9B3B3B933809}" sibTransId="{75BB5047-B3BD-4B28-A842-037C0A83DEDF}"/>
    <dgm:cxn modelId="{ADB2431C-92A7-4C66-8AC2-83908F503C5C}" type="presOf" srcId="{97ABDF42-F02C-4D15-85AC-FA1F4A893E08}" destId="{66DC8B8F-3409-4BF3-9EA6-828FA747A66F}" srcOrd="1" destOrd="0" presId="urn:microsoft.com/office/officeart/2005/8/layout/hierarchy3"/>
    <dgm:cxn modelId="{2CA71624-A056-4DB1-97BD-B9073E5559D1}" srcId="{8D1AFA77-ACCD-443B-A332-D8CD4483509E}" destId="{39F4B96F-2D7B-42E3-BACB-B014765367C2}" srcOrd="0" destOrd="0" parTransId="{4635B7BA-6D62-4705-9BA3-5842BEE9B7DF}" sibTransId="{23BC7782-F174-4916-A2E8-4C0CA6AAD17F}"/>
    <dgm:cxn modelId="{E9FC3C27-CC19-4013-9544-A593DCCEC8B6}" type="presOf" srcId="{97ABDF42-F02C-4D15-85AC-FA1F4A893E08}" destId="{B0C03FE7-C7AE-4651-9F01-73B7E2A5725E}" srcOrd="0" destOrd="0" presId="urn:microsoft.com/office/officeart/2005/8/layout/hierarchy3"/>
    <dgm:cxn modelId="{685D0328-7D2F-4C50-9FC6-32863D3998C7}" type="presOf" srcId="{75064D9F-F7CC-47FA-98C3-11C5955DCA4E}" destId="{0E94779E-2931-4E48-ACA8-7783253E44F4}" srcOrd="0" destOrd="0" presId="urn:microsoft.com/office/officeart/2005/8/layout/hierarchy3"/>
    <dgm:cxn modelId="{DF4DE029-AF4F-4D12-9A06-4ACE27F51808}" type="presOf" srcId="{C22E39D5-ED6F-46A7-B11D-79F0B70869DF}" destId="{EA8E0877-5AD3-46E4-8277-ED51544DE4E7}" srcOrd="0" destOrd="0" presId="urn:microsoft.com/office/officeart/2005/8/layout/hierarchy3"/>
    <dgm:cxn modelId="{876F812B-F696-4F21-B0A8-17BA640C4364}" type="presOf" srcId="{39F4B96F-2D7B-42E3-BACB-B014765367C2}" destId="{A0DB0BE5-4428-4412-8DD8-5996A3347B20}" srcOrd="0" destOrd="0" presId="urn:microsoft.com/office/officeart/2005/8/layout/hierarchy3"/>
    <dgm:cxn modelId="{7152122D-03AA-48A2-94CC-57DA107CE0B6}" type="presOf" srcId="{FBE2C68B-C46E-4157-8B80-0E0D0D4BDBD2}" destId="{7D01246E-30CB-4E5B-B010-1FB5831DF891}" srcOrd="0" destOrd="0" presId="urn:microsoft.com/office/officeart/2005/8/layout/hierarchy3"/>
    <dgm:cxn modelId="{2FE7F62F-949A-4A1B-B31C-735C152D612E}" type="presOf" srcId="{4792D860-A524-4ABD-8100-7E68784F0A5F}" destId="{62147276-CA59-457E-9C1A-F7E4F0ADE5F7}" srcOrd="0" destOrd="0" presId="urn:microsoft.com/office/officeart/2005/8/layout/hierarchy3"/>
    <dgm:cxn modelId="{46161F33-049C-4DDB-9DF0-6D3FBAE23404}" srcId="{B0058FE6-0613-46BB-90CF-ADA46E4132DF}" destId="{FB9BF2A5-2504-4280-9EBD-74082006C86B}" srcOrd="4" destOrd="0" parTransId="{75064D9F-F7CC-47FA-98C3-11C5955DCA4E}" sibTransId="{1C34D24D-7639-4221-9259-F655232A4F77}"/>
    <dgm:cxn modelId="{D3B84735-A7D5-4C0F-90B6-D07F38BDB2B1}" type="presOf" srcId="{AE375CAA-B0C8-405F-87AE-AF261A5334BB}" destId="{2AA86F60-08DB-4983-AA4F-5D66D1A62F28}" srcOrd="0" destOrd="0" presId="urn:microsoft.com/office/officeart/2005/8/layout/hierarchy3"/>
    <dgm:cxn modelId="{11DE1760-B436-4197-94DB-4A5918480463}" type="presOf" srcId="{8D1AFA77-ACCD-443B-A332-D8CD4483509E}" destId="{5586C021-2FD8-4626-BAD9-D88C618253F6}" srcOrd="0" destOrd="0" presId="urn:microsoft.com/office/officeart/2005/8/layout/hierarchy3"/>
    <dgm:cxn modelId="{F83BF260-606F-44AB-9D1D-C17B0AE6B754}" type="presOf" srcId="{B0058FE6-0613-46BB-90CF-ADA46E4132DF}" destId="{9241326C-F67D-4975-8452-B80553686EC1}" srcOrd="0" destOrd="0" presId="urn:microsoft.com/office/officeart/2005/8/layout/hierarchy3"/>
    <dgm:cxn modelId="{A9F72546-36A0-4320-94F1-D99916836041}" type="presOf" srcId="{EC32B0E0-613E-43C1-ACED-0EB450334475}" destId="{B47ADE1F-FAD5-4ABE-B9CF-54749AB5F675}" srcOrd="0" destOrd="0" presId="urn:microsoft.com/office/officeart/2005/8/layout/hierarchy3"/>
    <dgm:cxn modelId="{06534A6C-87C8-475E-BC0F-3084A8E9B74E}" type="presOf" srcId="{275C65B0-4BC1-4B09-B46C-33E866622688}" destId="{C658EC5C-1E15-4B1C-BFCE-463D9B36874F}" srcOrd="0" destOrd="0" presId="urn:microsoft.com/office/officeart/2005/8/layout/hierarchy3"/>
    <dgm:cxn modelId="{E8E7FE4D-CDB1-4E7B-B9B2-5995FB780B26}" type="presOf" srcId="{9B9D545C-AAB6-4FE4-AF77-E320C2ECF151}" destId="{89DB64C2-2C69-48BD-818B-D90E56CDC370}" srcOrd="0" destOrd="0" presId="urn:microsoft.com/office/officeart/2005/8/layout/hierarchy3"/>
    <dgm:cxn modelId="{57165D72-8BE3-4275-AB1C-8149BE6F458E}" srcId="{B0058FE6-0613-46BB-90CF-ADA46E4132DF}" destId="{A6313753-4452-439E-83EF-3C6D110C37C3}" srcOrd="1" destOrd="0" parTransId="{275C65B0-4BC1-4B09-B46C-33E866622688}" sibTransId="{DDD2F991-A632-4FB0-A834-1C4A3587815A}"/>
    <dgm:cxn modelId="{E3CD1073-5288-47D4-B1F2-CCD62CE9468F}" srcId="{97ABDF42-F02C-4D15-85AC-FA1F4A893E08}" destId="{FBE2C68B-C46E-4157-8B80-0E0D0D4BDBD2}" srcOrd="1" destOrd="0" parTransId="{9B9D545C-AAB6-4FE4-AF77-E320C2ECF151}" sibTransId="{8A5C7B5A-F9CC-443E-8756-3B1401AF0191}"/>
    <dgm:cxn modelId="{28C13873-814D-4345-8621-BA2005B322BA}" type="presOf" srcId="{B1CE8FC2-C80D-429B-BEFF-294EDBC970C3}" destId="{2948BB97-B635-462C-8F2F-9A1745C645C2}" srcOrd="0" destOrd="0" presId="urn:microsoft.com/office/officeart/2005/8/layout/hierarchy3"/>
    <dgm:cxn modelId="{6F2B6073-4EDD-4045-A6DC-6AF386D18D99}" type="presOf" srcId="{FB9BF2A5-2504-4280-9EBD-74082006C86B}" destId="{E34BF002-2F27-4975-851C-61378C98DF0E}" srcOrd="0" destOrd="0" presId="urn:microsoft.com/office/officeart/2005/8/layout/hierarchy3"/>
    <dgm:cxn modelId="{A8F8B475-0785-4FF0-862C-4735BB860132}" srcId="{B1CE8FC2-C80D-429B-BEFF-294EDBC970C3}" destId="{8D1AFA77-ACCD-443B-A332-D8CD4483509E}" srcOrd="1" destOrd="0" parTransId="{601FD65F-7A7B-4F0C-A0D9-4D614CDAE6B2}" sibTransId="{D49323DC-9AFA-488E-B96B-26D35A2C7161}"/>
    <dgm:cxn modelId="{458CA956-BE59-4944-8D63-F7FCE5EACCF3}" type="presOf" srcId="{EC30CC54-5F46-4D6F-8C31-94F1D14C7442}" destId="{ADF5DC5B-47D4-4D4C-BE76-A23FAD0D5681}" srcOrd="0" destOrd="0" presId="urn:microsoft.com/office/officeart/2005/8/layout/hierarchy3"/>
    <dgm:cxn modelId="{6824B456-CAC2-4634-8D58-898C14948078}" srcId="{8D1AFA77-ACCD-443B-A332-D8CD4483509E}" destId="{B99FF314-3352-463A-8D4F-2D0F988314FC}" srcOrd="2" destOrd="0" parTransId="{EC32B0E0-613E-43C1-ACED-0EB450334475}" sibTransId="{57799A53-52F7-422C-96C5-DD181AF52B33}"/>
    <dgm:cxn modelId="{36C6D286-C850-40AD-9D31-BE00241B1A4F}" srcId="{B1CE8FC2-C80D-429B-BEFF-294EDBC970C3}" destId="{B0058FE6-0613-46BB-90CF-ADA46E4132DF}" srcOrd="2" destOrd="0" parTransId="{C40CF448-CFFC-4CBB-901D-76705132D1FA}" sibTransId="{FB813A67-6FEB-4F5F-97F6-3E76C9E853A7}"/>
    <dgm:cxn modelId="{AE889698-8037-4D3F-A604-247A6F43E46B}" type="presOf" srcId="{1A5197EF-B079-487A-9889-6209C787C326}" destId="{F6C5A0B3-2EC7-41EE-B7C1-D83B22996944}" srcOrd="0" destOrd="0" presId="urn:microsoft.com/office/officeart/2005/8/layout/hierarchy3"/>
    <dgm:cxn modelId="{59301F9C-D36F-486F-854A-15841B7E34EB}" srcId="{97ABDF42-F02C-4D15-85AC-FA1F4A893E08}" destId="{AE375CAA-B0C8-405F-87AE-AF261A5334BB}" srcOrd="2" destOrd="0" parTransId="{EBDD8F85-EA4A-4983-8A81-0C716A7DAE85}" sibTransId="{DA32B7C5-B089-4BCC-8728-E868A7EF67B6}"/>
    <dgm:cxn modelId="{224EAF9D-FFFF-4B11-95A4-D1BD247F7B31}" type="presOf" srcId="{4635B7BA-6D62-4705-9BA3-5842BEE9B7DF}" destId="{1B5810F0-FA2D-4DB2-B958-9F95BF464E6E}" srcOrd="0" destOrd="0" presId="urn:microsoft.com/office/officeart/2005/8/layout/hierarchy3"/>
    <dgm:cxn modelId="{B37F1D9E-85F2-47C2-830C-DA8DD6566EB2}" type="presOf" srcId="{B0058FE6-0613-46BB-90CF-ADA46E4132DF}" destId="{026DC3C0-5715-4F0A-9020-5F27C7003CF5}" srcOrd="1" destOrd="0" presId="urn:microsoft.com/office/officeart/2005/8/layout/hierarchy3"/>
    <dgm:cxn modelId="{5C565AA4-8019-49B3-AB66-1C00610A4A83}" type="presOf" srcId="{EBDD8F85-EA4A-4983-8A81-0C716A7DAE85}" destId="{903D1DD9-123F-496B-8BC7-D829AE9EF1D7}" srcOrd="0" destOrd="0" presId="urn:microsoft.com/office/officeart/2005/8/layout/hierarchy3"/>
    <dgm:cxn modelId="{7DE299A8-30BD-4D42-A2FC-3B83ED0A345A}" type="presOf" srcId="{09B7B88E-C4DF-4F29-8A53-3CC354BCB7AD}" destId="{50A90038-987A-4C26-9BBC-4B5C6D84845F}" srcOrd="0" destOrd="0" presId="urn:microsoft.com/office/officeart/2005/8/layout/hierarchy3"/>
    <dgm:cxn modelId="{3F384AAA-3A54-489E-BE9D-37A63BF725AD}" type="presOf" srcId="{8D1AFA77-ACCD-443B-A332-D8CD4483509E}" destId="{65D51EA5-EBBA-4CC3-B1DF-DDA307E5216B}" srcOrd="1" destOrd="0" presId="urn:microsoft.com/office/officeart/2005/8/layout/hierarchy3"/>
    <dgm:cxn modelId="{7F5EECAB-55D7-4C1D-9827-A1741E7C3AC5}" srcId="{8D1AFA77-ACCD-443B-A332-D8CD4483509E}" destId="{5D03CE74-19F2-4895-B6D0-7F3290978663}" srcOrd="1" destOrd="0" parTransId="{1A5197EF-B079-487A-9889-6209C787C326}" sibTransId="{288AF5DA-1FD1-4DFD-8180-F0A8ED2CC28F}"/>
    <dgm:cxn modelId="{777F99AC-CB6F-4D9C-8D00-1849FFBE9300}" srcId="{B0058FE6-0613-46BB-90CF-ADA46E4132DF}" destId="{BB52291C-294F-4333-AD45-8B844B07F050}" srcOrd="2" destOrd="0" parTransId="{EC30CC54-5F46-4D6F-8C31-94F1D14C7442}" sibTransId="{1EBABC23-F4AE-4FCF-90EE-375096C30F70}"/>
    <dgm:cxn modelId="{FB1C14B3-C87F-4F12-9F66-932C5B8D0D47}" type="presOf" srcId="{F3B152CD-C948-4781-A8CC-9B3B3B933809}" destId="{7477E2FF-A74B-4112-A22B-4FA24AC78B2F}" srcOrd="0" destOrd="0" presId="urn:microsoft.com/office/officeart/2005/8/layout/hierarchy3"/>
    <dgm:cxn modelId="{B6E229C4-4A3C-46D4-8ECF-DB9EBEAF2F5D}" type="presOf" srcId="{2D191A21-3290-4730-AB53-A60B88AEB66E}" destId="{F84AAE7F-26E2-48AC-B520-A06D7C0AE017}" srcOrd="0" destOrd="0" presId="urn:microsoft.com/office/officeart/2005/8/layout/hierarchy3"/>
    <dgm:cxn modelId="{5E29DEC6-C9F3-4248-8CC6-198B9932E98D}" type="presOf" srcId="{6953F7A6-C40E-4568-B448-F6B70F0F8144}" destId="{3B75B2C2-EA27-4062-8F67-316340364425}" srcOrd="0" destOrd="0" presId="urn:microsoft.com/office/officeart/2005/8/layout/hierarchy3"/>
    <dgm:cxn modelId="{548705CF-4FC1-485A-AF35-1D448E15F7E1}" srcId="{B0058FE6-0613-46BB-90CF-ADA46E4132DF}" destId="{4792D860-A524-4ABD-8100-7E68784F0A5F}" srcOrd="3" destOrd="0" parTransId="{09B7B88E-C4DF-4F29-8A53-3CC354BCB7AD}" sibTransId="{B7F56A07-9148-4835-9D95-82DE7438DC49}"/>
    <dgm:cxn modelId="{954C5AE8-6D40-4AEC-8A74-CBB0E852D774}" type="presOf" srcId="{A6313753-4452-439E-83EF-3C6D110C37C3}" destId="{F26887E5-607E-4C0F-ACFD-667569791518}" srcOrd="0" destOrd="0" presId="urn:microsoft.com/office/officeart/2005/8/layout/hierarchy3"/>
    <dgm:cxn modelId="{26A2A7E8-FEAF-48FD-A9E6-2372DD9ED8AE}" type="presOf" srcId="{B99FF314-3352-463A-8D4F-2D0F988314FC}" destId="{13761BCF-E0A8-40CA-8375-1EF32C68F1F9}" srcOrd="0" destOrd="0" presId="urn:microsoft.com/office/officeart/2005/8/layout/hierarchy3"/>
    <dgm:cxn modelId="{672A12F4-D4DF-46A5-939F-0B124FAABAF9}" srcId="{97ABDF42-F02C-4D15-85AC-FA1F4A893E08}" destId="{6953F7A6-C40E-4568-B448-F6B70F0F8144}" srcOrd="3" destOrd="0" parTransId="{C22E39D5-ED6F-46A7-B11D-79F0B70869DF}" sibTransId="{4878173D-27DA-41BE-882F-B8DB48153F95}"/>
    <dgm:cxn modelId="{BE4464F4-6B3B-4D9E-8A77-6D65C8FC94E8}" type="presOf" srcId="{1F5A6E15-1CA0-495E-BE3C-53290B87F221}" destId="{3A981377-3BC5-494D-936F-F80B2E15DFE5}" srcOrd="0" destOrd="0" presId="urn:microsoft.com/office/officeart/2005/8/layout/hierarchy3"/>
    <dgm:cxn modelId="{2B36A303-0648-409D-8C24-79724559E493}" type="presParOf" srcId="{2948BB97-B635-462C-8F2F-9A1745C645C2}" destId="{10ECBFF0-7578-4012-852A-05EA7BDA9F5E}" srcOrd="0" destOrd="0" presId="urn:microsoft.com/office/officeart/2005/8/layout/hierarchy3"/>
    <dgm:cxn modelId="{413FE092-ED2D-445B-9FB5-64BE95597C61}" type="presParOf" srcId="{10ECBFF0-7578-4012-852A-05EA7BDA9F5E}" destId="{46829A60-B986-4F45-9923-1F3BD33B9F0F}" srcOrd="0" destOrd="0" presId="urn:microsoft.com/office/officeart/2005/8/layout/hierarchy3"/>
    <dgm:cxn modelId="{E7739C17-CA3B-478E-A547-9964CAD7E2AE}" type="presParOf" srcId="{46829A60-B986-4F45-9923-1F3BD33B9F0F}" destId="{B0C03FE7-C7AE-4651-9F01-73B7E2A5725E}" srcOrd="0" destOrd="0" presId="urn:microsoft.com/office/officeart/2005/8/layout/hierarchy3"/>
    <dgm:cxn modelId="{B9722B59-6673-4A9E-84AC-ED52757A7C46}" type="presParOf" srcId="{46829A60-B986-4F45-9923-1F3BD33B9F0F}" destId="{66DC8B8F-3409-4BF3-9EA6-828FA747A66F}" srcOrd="1" destOrd="0" presId="urn:microsoft.com/office/officeart/2005/8/layout/hierarchy3"/>
    <dgm:cxn modelId="{7E222A22-6CF4-4151-88A4-F55E48FD071D}" type="presParOf" srcId="{10ECBFF0-7578-4012-852A-05EA7BDA9F5E}" destId="{58E3B936-D4A4-4176-A316-4CE7D524FDFD}" srcOrd="1" destOrd="0" presId="urn:microsoft.com/office/officeart/2005/8/layout/hierarchy3"/>
    <dgm:cxn modelId="{0F2FD683-F441-4264-BFCE-C5999FD109E9}" type="presParOf" srcId="{58E3B936-D4A4-4176-A316-4CE7D524FDFD}" destId="{F84AAE7F-26E2-48AC-B520-A06D7C0AE017}" srcOrd="0" destOrd="0" presId="urn:microsoft.com/office/officeart/2005/8/layout/hierarchy3"/>
    <dgm:cxn modelId="{E4511C5C-A73A-4710-836B-604310176529}" type="presParOf" srcId="{58E3B936-D4A4-4176-A316-4CE7D524FDFD}" destId="{3A981377-3BC5-494D-936F-F80B2E15DFE5}" srcOrd="1" destOrd="0" presId="urn:microsoft.com/office/officeart/2005/8/layout/hierarchy3"/>
    <dgm:cxn modelId="{43C94620-ACF2-40B2-9FC9-E16EAF1BFB0B}" type="presParOf" srcId="{58E3B936-D4A4-4176-A316-4CE7D524FDFD}" destId="{89DB64C2-2C69-48BD-818B-D90E56CDC370}" srcOrd="2" destOrd="0" presId="urn:microsoft.com/office/officeart/2005/8/layout/hierarchy3"/>
    <dgm:cxn modelId="{CB7CAB2F-E0C9-4E98-9314-8FA079E67E80}" type="presParOf" srcId="{58E3B936-D4A4-4176-A316-4CE7D524FDFD}" destId="{7D01246E-30CB-4E5B-B010-1FB5831DF891}" srcOrd="3" destOrd="0" presId="urn:microsoft.com/office/officeart/2005/8/layout/hierarchy3"/>
    <dgm:cxn modelId="{E52210E2-4F94-4028-A4D9-C2ABB0497257}" type="presParOf" srcId="{58E3B936-D4A4-4176-A316-4CE7D524FDFD}" destId="{903D1DD9-123F-496B-8BC7-D829AE9EF1D7}" srcOrd="4" destOrd="0" presId="urn:microsoft.com/office/officeart/2005/8/layout/hierarchy3"/>
    <dgm:cxn modelId="{4E392401-ED43-48B2-81B7-69F041DCF319}" type="presParOf" srcId="{58E3B936-D4A4-4176-A316-4CE7D524FDFD}" destId="{2AA86F60-08DB-4983-AA4F-5D66D1A62F28}" srcOrd="5" destOrd="0" presId="urn:microsoft.com/office/officeart/2005/8/layout/hierarchy3"/>
    <dgm:cxn modelId="{9E20528E-F256-49E7-B862-B1024B6F8B5A}" type="presParOf" srcId="{58E3B936-D4A4-4176-A316-4CE7D524FDFD}" destId="{EA8E0877-5AD3-46E4-8277-ED51544DE4E7}" srcOrd="6" destOrd="0" presId="urn:microsoft.com/office/officeart/2005/8/layout/hierarchy3"/>
    <dgm:cxn modelId="{8CBF4DF0-C55D-4FA7-8D57-52F08A3969C8}" type="presParOf" srcId="{58E3B936-D4A4-4176-A316-4CE7D524FDFD}" destId="{3B75B2C2-EA27-4062-8F67-316340364425}" srcOrd="7" destOrd="0" presId="urn:microsoft.com/office/officeart/2005/8/layout/hierarchy3"/>
    <dgm:cxn modelId="{286980AD-5BBA-4100-B036-635D5FFC2380}" type="presParOf" srcId="{2948BB97-B635-462C-8F2F-9A1745C645C2}" destId="{4F910F5D-3E6B-4566-A29D-EC1B90A8E705}" srcOrd="1" destOrd="0" presId="urn:microsoft.com/office/officeart/2005/8/layout/hierarchy3"/>
    <dgm:cxn modelId="{D2AC7360-A24A-4ED2-A45C-5DD9EBC342F6}" type="presParOf" srcId="{4F910F5D-3E6B-4566-A29D-EC1B90A8E705}" destId="{3A3FC291-37DE-40B6-9581-9488EFC878E2}" srcOrd="0" destOrd="0" presId="urn:microsoft.com/office/officeart/2005/8/layout/hierarchy3"/>
    <dgm:cxn modelId="{B7B21011-0073-40E2-AF23-BD2E98CF6160}" type="presParOf" srcId="{3A3FC291-37DE-40B6-9581-9488EFC878E2}" destId="{5586C021-2FD8-4626-BAD9-D88C618253F6}" srcOrd="0" destOrd="0" presId="urn:microsoft.com/office/officeart/2005/8/layout/hierarchy3"/>
    <dgm:cxn modelId="{28A99058-6247-43E2-8AC9-5EF59C345FD1}" type="presParOf" srcId="{3A3FC291-37DE-40B6-9581-9488EFC878E2}" destId="{65D51EA5-EBBA-4CC3-B1DF-DDA307E5216B}" srcOrd="1" destOrd="0" presId="urn:microsoft.com/office/officeart/2005/8/layout/hierarchy3"/>
    <dgm:cxn modelId="{01942882-76C1-4E72-9BED-89ADA8815DD8}" type="presParOf" srcId="{4F910F5D-3E6B-4566-A29D-EC1B90A8E705}" destId="{EB4A8446-2A79-44AE-95A8-223B3B1BEEA1}" srcOrd="1" destOrd="0" presId="urn:microsoft.com/office/officeart/2005/8/layout/hierarchy3"/>
    <dgm:cxn modelId="{9F4A1CA6-DCD9-4105-A02E-2D3141A3D122}" type="presParOf" srcId="{EB4A8446-2A79-44AE-95A8-223B3B1BEEA1}" destId="{1B5810F0-FA2D-4DB2-B958-9F95BF464E6E}" srcOrd="0" destOrd="0" presId="urn:microsoft.com/office/officeart/2005/8/layout/hierarchy3"/>
    <dgm:cxn modelId="{E4A9D91A-2209-4CAC-853A-43149F22F93B}" type="presParOf" srcId="{EB4A8446-2A79-44AE-95A8-223B3B1BEEA1}" destId="{A0DB0BE5-4428-4412-8DD8-5996A3347B20}" srcOrd="1" destOrd="0" presId="urn:microsoft.com/office/officeart/2005/8/layout/hierarchy3"/>
    <dgm:cxn modelId="{2F18570B-9353-4A90-8112-FB50129A05D4}" type="presParOf" srcId="{EB4A8446-2A79-44AE-95A8-223B3B1BEEA1}" destId="{F6C5A0B3-2EC7-41EE-B7C1-D83B22996944}" srcOrd="2" destOrd="0" presId="urn:microsoft.com/office/officeart/2005/8/layout/hierarchy3"/>
    <dgm:cxn modelId="{F9F626E0-C82C-4D67-B879-23184B6120EA}" type="presParOf" srcId="{EB4A8446-2A79-44AE-95A8-223B3B1BEEA1}" destId="{336A9061-35C2-41C3-9A69-F1EA1AA27915}" srcOrd="3" destOrd="0" presId="urn:microsoft.com/office/officeart/2005/8/layout/hierarchy3"/>
    <dgm:cxn modelId="{C6B3B812-D3B6-4E18-A9C5-E0BFD5B09250}" type="presParOf" srcId="{EB4A8446-2A79-44AE-95A8-223B3B1BEEA1}" destId="{B47ADE1F-FAD5-4ABE-B9CF-54749AB5F675}" srcOrd="4" destOrd="0" presId="urn:microsoft.com/office/officeart/2005/8/layout/hierarchy3"/>
    <dgm:cxn modelId="{24635D1F-F496-4895-868A-3EE41FDD3BC9}" type="presParOf" srcId="{EB4A8446-2A79-44AE-95A8-223B3B1BEEA1}" destId="{13761BCF-E0A8-40CA-8375-1EF32C68F1F9}" srcOrd="5" destOrd="0" presId="urn:microsoft.com/office/officeart/2005/8/layout/hierarchy3"/>
    <dgm:cxn modelId="{A740AF84-FAE3-4E86-9EFB-85D6FA1F0E02}" type="presParOf" srcId="{2948BB97-B635-462C-8F2F-9A1745C645C2}" destId="{18B78F9A-B6AC-44B5-8C89-369C26EC08FB}" srcOrd="2" destOrd="0" presId="urn:microsoft.com/office/officeart/2005/8/layout/hierarchy3"/>
    <dgm:cxn modelId="{B56431E2-2A70-4DB7-81F3-A0B5B3DFEDDB}" type="presParOf" srcId="{18B78F9A-B6AC-44B5-8C89-369C26EC08FB}" destId="{00DBB363-FB3B-40E0-9A0A-CDCBB208F9BD}" srcOrd="0" destOrd="0" presId="urn:microsoft.com/office/officeart/2005/8/layout/hierarchy3"/>
    <dgm:cxn modelId="{5A64FF14-A44B-4E39-B623-CF9F8765172A}" type="presParOf" srcId="{00DBB363-FB3B-40E0-9A0A-CDCBB208F9BD}" destId="{9241326C-F67D-4975-8452-B80553686EC1}" srcOrd="0" destOrd="0" presId="urn:microsoft.com/office/officeart/2005/8/layout/hierarchy3"/>
    <dgm:cxn modelId="{DAB30DC5-45C7-4C7D-BDE1-2B657009FF57}" type="presParOf" srcId="{00DBB363-FB3B-40E0-9A0A-CDCBB208F9BD}" destId="{026DC3C0-5715-4F0A-9020-5F27C7003CF5}" srcOrd="1" destOrd="0" presId="urn:microsoft.com/office/officeart/2005/8/layout/hierarchy3"/>
    <dgm:cxn modelId="{FC419355-9E31-4A31-A3ED-B2C409EDD4F5}" type="presParOf" srcId="{18B78F9A-B6AC-44B5-8C89-369C26EC08FB}" destId="{BB2C0C9B-4356-4646-A6E2-8AD906F550E4}" srcOrd="1" destOrd="0" presId="urn:microsoft.com/office/officeart/2005/8/layout/hierarchy3"/>
    <dgm:cxn modelId="{DD54704D-8307-4E4F-92AE-C4183D757964}" type="presParOf" srcId="{BB2C0C9B-4356-4646-A6E2-8AD906F550E4}" destId="{7477E2FF-A74B-4112-A22B-4FA24AC78B2F}" srcOrd="0" destOrd="0" presId="urn:microsoft.com/office/officeart/2005/8/layout/hierarchy3"/>
    <dgm:cxn modelId="{21BC39E0-4C6B-4963-92E2-BFCCD325B492}" type="presParOf" srcId="{BB2C0C9B-4356-4646-A6E2-8AD906F550E4}" destId="{8BC34B60-F066-402C-833C-F142E6841D4A}" srcOrd="1" destOrd="0" presId="urn:microsoft.com/office/officeart/2005/8/layout/hierarchy3"/>
    <dgm:cxn modelId="{2410BD88-57F3-4012-A93A-F590697F65DA}" type="presParOf" srcId="{BB2C0C9B-4356-4646-A6E2-8AD906F550E4}" destId="{C658EC5C-1E15-4B1C-BFCE-463D9B36874F}" srcOrd="2" destOrd="0" presId="urn:microsoft.com/office/officeart/2005/8/layout/hierarchy3"/>
    <dgm:cxn modelId="{7CC2BE99-382D-445E-BA09-7FB28B996EF8}" type="presParOf" srcId="{BB2C0C9B-4356-4646-A6E2-8AD906F550E4}" destId="{F26887E5-607E-4C0F-ACFD-667569791518}" srcOrd="3" destOrd="0" presId="urn:microsoft.com/office/officeart/2005/8/layout/hierarchy3"/>
    <dgm:cxn modelId="{C207C442-2F57-4150-87F6-3E257C0F1066}" type="presParOf" srcId="{BB2C0C9B-4356-4646-A6E2-8AD906F550E4}" destId="{ADF5DC5B-47D4-4D4C-BE76-A23FAD0D5681}" srcOrd="4" destOrd="0" presId="urn:microsoft.com/office/officeart/2005/8/layout/hierarchy3"/>
    <dgm:cxn modelId="{F0633014-7576-4C17-9FEF-C375F587551B}" type="presParOf" srcId="{BB2C0C9B-4356-4646-A6E2-8AD906F550E4}" destId="{163380CA-43C9-47C6-B3D9-3F14320D42A7}" srcOrd="5" destOrd="0" presId="urn:microsoft.com/office/officeart/2005/8/layout/hierarchy3"/>
    <dgm:cxn modelId="{01DB33C4-DAC1-4EF9-8867-9FF4D3EFEA9B}" type="presParOf" srcId="{BB2C0C9B-4356-4646-A6E2-8AD906F550E4}" destId="{50A90038-987A-4C26-9BBC-4B5C6D84845F}" srcOrd="6" destOrd="0" presId="urn:microsoft.com/office/officeart/2005/8/layout/hierarchy3"/>
    <dgm:cxn modelId="{82496EC7-4483-46B4-968B-64258606CFCD}" type="presParOf" srcId="{BB2C0C9B-4356-4646-A6E2-8AD906F550E4}" destId="{62147276-CA59-457E-9C1A-F7E4F0ADE5F7}" srcOrd="7" destOrd="0" presId="urn:microsoft.com/office/officeart/2005/8/layout/hierarchy3"/>
    <dgm:cxn modelId="{27039C9E-56DB-425F-A57A-1B770D5442F5}" type="presParOf" srcId="{BB2C0C9B-4356-4646-A6E2-8AD906F550E4}" destId="{0E94779E-2931-4E48-ACA8-7783253E44F4}" srcOrd="8" destOrd="0" presId="urn:microsoft.com/office/officeart/2005/8/layout/hierarchy3"/>
    <dgm:cxn modelId="{CDBF867E-472C-42D8-A7A0-429CE706C925}" type="presParOf" srcId="{BB2C0C9B-4356-4646-A6E2-8AD906F550E4}" destId="{E34BF002-2F27-4975-851C-61378C98DF0E}" srcOrd="9" destOrd="0" presId="urn:microsoft.com/office/officeart/2005/8/layout/hierarchy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03FE7-C7AE-4651-9F01-73B7E2A5725E}">
      <dsp:nvSpPr>
        <dsp:cNvPr id="0" name=""/>
        <dsp:cNvSpPr/>
      </dsp:nvSpPr>
      <dsp:spPr>
        <a:xfrm>
          <a:off x="3881" y="47084"/>
          <a:ext cx="3729353" cy="11753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1">
            <a:lnSpc>
              <a:spcPct val="90000"/>
            </a:lnSpc>
            <a:spcBef>
              <a:spcPct val="0"/>
            </a:spcBef>
            <a:spcAft>
              <a:spcPct val="35000"/>
            </a:spcAft>
            <a:buNone/>
          </a:pPr>
          <a:r>
            <a:rPr lang="fa-IR" sz="2800" b="0" i="0" kern="1200" dirty="0">
              <a:latin typeface="IRANSans" panose="02040503050201020203" pitchFamily="18" charset="-78"/>
              <a:cs typeface="IRANSans" panose="02040503050201020203" pitchFamily="18" charset="-78"/>
            </a:rPr>
            <a:t>چگونگی استنتاج</a:t>
          </a:r>
          <a:endParaRPr lang="en-US" sz="2800" kern="1200" dirty="0">
            <a:latin typeface="IRANSans" panose="02040503050201020203" pitchFamily="18" charset="-78"/>
            <a:cs typeface="IRANSans" panose="02040503050201020203" pitchFamily="18" charset="-78"/>
          </a:endParaRPr>
        </a:p>
      </dsp:txBody>
      <dsp:txXfrm>
        <a:off x="38306" y="81509"/>
        <a:ext cx="3660503" cy="1106490"/>
      </dsp:txXfrm>
    </dsp:sp>
    <dsp:sp modelId="{F84AAE7F-26E2-48AC-B520-A06D7C0AE017}">
      <dsp:nvSpPr>
        <dsp:cNvPr id="0" name=""/>
        <dsp:cNvSpPr/>
      </dsp:nvSpPr>
      <dsp:spPr>
        <a:xfrm>
          <a:off x="376816" y="1222425"/>
          <a:ext cx="372935" cy="355723"/>
        </a:xfrm>
        <a:custGeom>
          <a:avLst/>
          <a:gdLst/>
          <a:ahLst/>
          <a:cxnLst/>
          <a:rect l="0" t="0" r="0" b="0"/>
          <a:pathLst>
            <a:path>
              <a:moveTo>
                <a:pt x="0" y="0"/>
              </a:moveTo>
              <a:lnTo>
                <a:pt x="0" y="355723"/>
              </a:lnTo>
              <a:lnTo>
                <a:pt x="372935" y="3557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981377-3BC5-494D-936F-F80B2E15DFE5}">
      <dsp:nvSpPr>
        <dsp:cNvPr id="0" name=""/>
        <dsp:cNvSpPr/>
      </dsp:nvSpPr>
      <dsp:spPr>
        <a:xfrm>
          <a:off x="749752" y="1246012"/>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تغییر در داده یا شخصی‌سازی، مثل </a:t>
          </a:r>
          <a:r>
            <a:rPr lang="en-US" sz="1400" b="0" i="0" kern="1200" dirty="0">
              <a:solidFill>
                <a:srgbClr val="000000"/>
              </a:solidFill>
              <a:effectLst/>
              <a:latin typeface="IRANSans" panose="02040503050201020203" pitchFamily="18" charset="-78"/>
              <a:cs typeface="IRANSans" panose="02040503050201020203" pitchFamily="18" charset="-78"/>
            </a:rPr>
            <a:t>RAG</a:t>
          </a:r>
          <a:endParaRPr lang="en-US" sz="1400" kern="1200" dirty="0">
            <a:latin typeface="IRANSans" panose="02040503050201020203" pitchFamily="18" charset="-78"/>
            <a:cs typeface="IRANSans" panose="02040503050201020203" pitchFamily="18" charset="-78"/>
          </a:endParaRPr>
        </a:p>
      </dsp:txBody>
      <dsp:txXfrm>
        <a:off x="769208" y="1265468"/>
        <a:ext cx="2944565" cy="625360"/>
      </dsp:txXfrm>
    </dsp:sp>
    <dsp:sp modelId="{89DB64C2-2C69-48BD-818B-D90E56CDC370}">
      <dsp:nvSpPr>
        <dsp:cNvPr id="0" name=""/>
        <dsp:cNvSpPr/>
      </dsp:nvSpPr>
      <dsp:spPr>
        <a:xfrm>
          <a:off x="376816" y="1222425"/>
          <a:ext cx="372935" cy="1059276"/>
        </a:xfrm>
        <a:custGeom>
          <a:avLst/>
          <a:gdLst/>
          <a:ahLst/>
          <a:cxnLst/>
          <a:rect l="0" t="0" r="0" b="0"/>
          <a:pathLst>
            <a:path>
              <a:moveTo>
                <a:pt x="0" y="0"/>
              </a:moveTo>
              <a:lnTo>
                <a:pt x="0" y="1059276"/>
              </a:lnTo>
              <a:lnTo>
                <a:pt x="372935" y="105927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01246E-30CB-4E5B-B010-1FB5831DF891}">
      <dsp:nvSpPr>
        <dsp:cNvPr id="0" name=""/>
        <dsp:cNvSpPr/>
      </dsp:nvSpPr>
      <dsp:spPr>
        <a:xfrm>
          <a:off x="749752" y="1949564"/>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تغییر در تابع بهینه سازی (هدف)</a:t>
          </a:r>
          <a:endParaRPr lang="en-US" sz="1400" kern="1200" dirty="0">
            <a:latin typeface="IRANSans" panose="02040503050201020203" pitchFamily="18" charset="-78"/>
            <a:cs typeface="IRANSans" panose="02040503050201020203" pitchFamily="18" charset="-78"/>
          </a:endParaRPr>
        </a:p>
      </dsp:txBody>
      <dsp:txXfrm>
        <a:off x="769208" y="1969020"/>
        <a:ext cx="2944565" cy="625360"/>
      </dsp:txXfrm>
    </dsp:sp>
    <dsp:sp modelId="{903D1DD9-123F-496B-8BC7-D829AE9EF1D7}">
      <dsp:nvSpPr>
        <dsp:cNvPr id="0" name=""/>
        <dsp:cNvSpPr/>
      </dsp:nvSpPr>
      <dsp:spPr>
        <a:xfrm>
          <a:off x="376816" y="1222425"/>
          <a:ext cx="372935" cy="1762828"/>
        </a:xfrm>
        <a:custGeom>
          <a:avLst/>
          <a:gdLst/>
          <a:ahLst/>
          <a:cxnLst/>
          <a:rect l="0" t="0" r="0" b="0"/>
          <a:pathLst>
            <a:path>
              <a:moveTo>
                <a:pt x="0" y="0"/>
              </a:moveTo>
              <a:lnTo>
                <a:pt x="0" y="1762828"/>
              </a:lnTo>
              <a:lnTo>
                <a:pt x="372935" y="176282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A86F60-08DB-4983-AA4F-5D66D1A62F28}">
      <dsp:nvSpPr>
        <dsp:cNvPr id="0" name=""/>
        <dsp:cNvSpPr/>
      </dsp:nvSpPr>
      <dsp:spPr>
        <a:xfrm>
          <a:off x="749752" y="2653117"/>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تغییر در متغیرهای مؤثر در مدل </a:t>
          </a:r>
          <a:endParaRPr lang="en-US" sz="1400" kern="1200" dirty="0">
            <a:latin typeface="IRANSans" panose="02040503050201020203" pitchFamily="18" charset="-78"/>
            <a:cs typeface="IRANSans" panose="02040503050201020203" pitchFamily="18" charset="-78"/>
          </a:endParaRPr>
        </a:p>
      </dsp:txBody>
      <dsp:txXfrm>
        <a:off x="769208" y="2672573"/>
        <a:ext cx="2944565" cy="625360"/>
      </dsp:txXfrm>
    </dsp:sp>
    <dsp:sp modelId="{EA8E0877-5AD3-46E4-8277-ED51544DE4E7}">
      <dsp:nvSpPr>
        <dsp:cNvPr id="0" name=""/>
        <dsp:cNvSpPr/>
      </dsp:nvSpPr>
      <dsp:spPr>
        <a:xfrm>
          <a:off x="376816" y="1222425"/>
          <a:ext cx="372935" cy="2466381"/>
        </a:xfrm>
        <a:custGeom>
          <a:avLst/>
          <a:gdLst/>
          <a:ahLst/>
          <a:cxnLst/>
          <a:rect l="0" t="0" r="0" b="0"/>
          <a:pathLst>
            <a:path>
              <a:moveTo>
                <a:pt x="0" y="0"/>
              </a:moveTo>
              <a:lnTo>
                <a:pt x="0" y="2466381"/>
              </a:lnTo>
              <a:lnTo>
                <a:pt x="372935" y="246638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B75B2C2-EA27-4062-8F67-316340364425}">
      <dsp:nvSpPr>
        <dsp:cNvPr id="0" name=""/>
        <dsp:cNvSpPr/>
      </dsp:nvSpPr>
      <dsp:spPr>
        <a:xfrm>
          <a:off x="749752" y="3356670"/>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انتخاب بین نقاط بهینه با ویژگی‌های مناسب برای کاربر</a:t>
          </a:r>
          <a:endParaRPr lang="en-US" sz="1400" kern="1200" dirty="0">
            <a:latin typeface="IRANSans" panose="02040503050201020203" pitchFamily="18" charset="-78"/>
            <a:cs typeface="IRANSans" panose="02040503050201020203" pitchFamily="18" charset="-78"/>
          </a:endParaRPr>
        </a:p>
      </dsp:txBody>
      <dsp:txXfrm>
        <a:off x="769208" y="3376126"/>
        <a:ext cx="2944565" cy="625360"/>
      </dsp:txXfrm>
    </dsp:sp>
    <dsp:sp modelId="{5586C021-2FD8-4626-BAD9-D88C618253F6}">
      <dsp:nvSpPr>
        <dsp:cNvPr id="0" name=""/>
        <dsp:cNvSpPr/>
      </dsp:nvSpPr>
      <dsp:spPr>
        <a:xfrm>
          <a:off x="3811795" y="31391"/>
          <a:ext cx="3729353" cy="11753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1">
            <a:lnSpc>
              <a:spcPct val="90000"/>
            </a:lnSpc>
            <a:spcBef>
              <a:spcPct val="0"/>
            </a:spcBef>
            <a:spcAft>
              <a:spcPct val="35000"/>
            </a:spcAft>
            <a:buNone/>
          </a:pPr>
          <a:r>
            <a:rPr lang="fa-IR" sz="2800" b="0" i="0" kern="1200" dirty="0">
              <a:latin typeface="IRANSans" panose="02040503050201020203" pitchFamily="18" charset="-78"/>
              <a:cs typeface="IRANSans" panose="02040503050201020203" pitchFamily="18" charset="-78"/>
            </a:rPr>
            <a:t>فضای حاکم بر مدل </a:t>
          </a:r>
          <a:endParaRPr lang="en-US" sz="2800" kern="1200" dirty="0">
            <a:latin typeface="IRANSans" panose="02040503050201020203" pitchFamily="18" charset="-78"/>
            <a:cs typeface="IRANSans" panose="02040503050201020203" pitchFamily="18" charset="-78"/>
          </a:endParaRPr>
        </a:p>
      </dsp:txBody>
      <dsp:txXfrm>
        <a:off x="3846220" y="65816"/>
        <a:ext cx="3660503" cy="1106490"/>
      </dsp:txXfrm>
    </dsp:sp>
    <dsp:sp modelId="{1B5810F0-FA2D-4DB2-B958-9F95BF464E6E}">
      <dsp:nvSpPr>
        <dsp:cNvPr id="0" name=""/>
        <dsp:cNvSpPr/>
      </dsp:nvSpPr>
      <dsp:spPr>
        <a:xfrm>
          <a:off x="4184730" y="1206731"/>
          <a:ext cx="372935" cy="371416"/>
        </a:xfrm>
        <a:custGeom>
          <a:avLst/>
          <a:gdLst/>
          <a:ahLst/>
          <a:cxnLst/>
          <a:rect l="0" t="0" r="0" b="0"/>
          <a:pathLst>
            <a:path>
              <a:moveTo>
                <a:pt x="0" y="0"/>
              </a:moveTo>
              <a:lnTo>
                <a:pt x="0" y="371416"/>
              </a:lnTo>
              <a:lnTo>
                <a:pt x="372935" y="3714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DB0BE5-4428-4412-8DD8-5996A3347B20}">
      <dsp:nvSpPr>
        <dsp:cNvPr id="0" name=""/>
        <dsp:cNvSpPr/>
      </dsp:nvSpPr>
      <dsp:spPr>
        <a:xfrm>
          <a:off x="4557666" y="1246012"/>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بازبینی و طراحی ابزار بر اساس زیربنای موجود، مثلا تمرکز زدایی</a:t>
          </a:r>
          <a:endParaRPr lang="en-US" sz="1400" kern="1200" dirty="0">
            <a:latin typeface="IRANSans" panose="02040503050201020203" pitchFamily="18" charset="-78"/>
            <a:cs typeface="IRANSans" panose="02040503050201020203" pitchFamily="18" charset="-78"/>
          </a:endParaRPr>
        </a:p>
      </dsp:txBody>
      <dsp:txXfrm>
        <a:off x="4577122" y="1265468"/>
        <a:ext cx="2944565" cy="625360"/>
      </dsp:txXfrm>
    </dsp:sp>
    <dsp:sp modelId="{F6C5A0B3-2EC7-41EE-B7C1-D83B22996944}">
      <dsp:nvSpPr>
        <dsp:cNvPr id="0" name=""/>
        <dsp:cNvSpPr/>
      </dsp:nvSpPr>
      <dsp:spPr>
        <a:xfrm>
          <a:off x="4184730" y="1206731"/>
          <a:ext cx="372935" cy="1074969"/>
        </a:xfrm>
        <a:custGeom>
          <a:avLst/>
          <a:gdLst/>
          <a:ahLst/>
          <a:cxnLst/>
          <a:rect l="0" t="0" r="0" b="0"/>
          <a:pathLst>
            <a:path>
              <a:moveTo>
                <a:pt x="0" y="0"/>
              </a:moveTo>
              <a:lnTo>
                <a:pt x="0" y="1074969"/>
              </a:lnTo>
              <a:lnTo>
                <a:pt x="372935" y="1074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6A9061-35C2-41C3-9A69-F1EA1AA27915}">
      <dsp:nvSpPr>
        <dsp:cNvPr id="0" name=""/>
        <dsp:cNvSpPr/>
      </dsp:nvSpPr>
      <dsp:spPr>
        <a:xfrm>
          <a:off x="4557666" y="1949564"/>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مدل‌سازی شناخت در اجتماع و تولید ابزار برای وسعت بخشی آن</a:t>
          </a:r>
          <a:endParaRPr lang="en-US" sz="1400" kern="1200" dirty="0">
            <a:latin typeface="IRANSans" panose="02040503050201020203" pitchFamily="18" charset="-78"/>
            <a:cs typeface="IRANSans" panose="02040503050201020203" pitchFamily="18" charset="-78"/>
          </a:endParaRPr>
        </a:p>
      </dsp:txBody>
      <dsp:txXfrm>
        <a:off x="4577122" y="1969020"/>
        <a:ext cx="2944565" cy="625360"/>
      </dsp:txXfrm>
    </dsp:sp>
    <dsp:sp modelId="{B47ADE1F-FAD5-4ABE-B9CF-54749AB5F675}">
      <dsp:nvSpPr>
        <dsp:cNvPr id="0" name=""/>
        <dsp:cNvSpPr/>
      </dsp:nvSpPr>
      <dsp:spPr>
        <a:xfrm>
          <a:off x="4184730" y="1206731"/>
          <a:ext cx="372935" cy="1778522"/>
        </a:xfrm>
        <a:custGeom>
          <a:avLst/>
          <a:gdLst/>
          <a:ahLst/>
          <a:cxnLst/>
          <a:rect l="0" t="0" r="0" b="0"/>
          <a:pathLst>
            <a:path>
              <a:moveTo>
                <a:pt x="0" y="0"/>
              </a:moveTo>
              <a:lnTo>
                <a:pt x="0" y="1778522"/>
              </a:lnTo>
              <a:lnTo>
                <a:pt x="372935" y="17785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761BCF-E0A8-40CA-8375-1EF32C68F1F9}">
      <dsp:nvSpPr>
        <dsp:cNvPr id="0" name=""/>
        <dsp:cNvSpPr/>
      </dsp:nvSpPr>
      <dsp:spPr>
        <a:xfrm>
          <a:off x="4557666" y="2653117"/>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latin typeface="IRANSans" panose="02040503050201020203" pitchFamily="18" charset="-78"/>
              <a:cs typeface="IRANSans" panose="02040503050201020203" pitchFamily="18" charset="-78"/>
            </a:rPr>
            <a:t>معیار سنجی و تعیین روش تجمیع بین کاربران مختلف و انتخاب‌های آنها </a:t>
          </a:r>
          <a:endParaRPr lang="en-US" sz="1400" kern="1200" dirty="0">
            <a:latin typeface="IRANSans" panose="02040503050201020203" pitchFamily="18" charset="-78"/>
            <a:cs typeface="IRANSans" panose="02040503050201020203" pitchFamily="18" charset="-78"/>
          </a:endParaRPr>
        </a:p>
      </dsp:txBody>
      <dsp:txXfrm>
        <a:off x="4577122" y="2672573"/>
        <a:ext cx="2944565" cy="625360"/>
      </dsp:txXfrm>
    </dsp:sp>
    <dsp:sp modelId="{9241326C-F67D-4975-8452-B80553686EC1}">
      <dsp:nvSpPr>
        <dsp:cNvPr id="0" name=""/>
        <dsp:cNvSpPr/>
      </dsp:nvSpPr>
      <dsp:spPr>
        <a:xfrm>
          <a:off x="7619709" y="31391"/>
          <a:ext cx="3729353" cy="11753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rtl="1">
            <a:lnSpc>
              <a:spcPct val="90000"/>
            </a:lnSpc>
            <a:spcBef>
              <a:spcPct val="0"/>
            </a:spcBef>
            <a:spcAft>
              <a:spcPct val="35000"/>
            </a:spcAft>
            <a:buNone/>
          </a:pPr>
          <a:r>
            <a:rPr lang="fa-IR" sz="2800" b="0" i="0" kern="1200" dirty="0">
              <a:latin typeface="IRANSans" panose="02040503050201020203" pitchFamily="18" charset="-78"/>
              <a:cs typeface="IRANSans" panose="02040503050201020203" pitchFamily="18" charset="-78"/>
            </a:rPr>
            <a:t>نیازهای ساخت مدل</a:t>
          </a:r>
          <a:endParaRPr lang="en-US" sz="2800" kern="1200" dirty="0">
            <a:latin typeface="IRANSans" panose="02040503050201020203" pitchFamily="18" charset="-78"/>
            <a:cs typeface="IRANSans" panose="02040503050201020203" pitchFamily="18" charset="-78"/>
          </a:endParaRPr>
        </a:p>
      </dsp:txBody>
      <dsp:txXfrm>
        <a:off x="7654134" y="65816"/>
        <a:ext cx="3660503" cy="1106490"/>
      </dsp:txXfrm>
    </dsp:sp>
    <dsp:sp modelId="{7477E2FF-A74B-4112-A22B-4FA24AC78B2F}">
      <dsp:nvSpPr>
        <dsp:cNvPr id="0" name=""/>
        <dsp:cNvSpPr/>
      </dsp:nvSpPr>
      <dsp:spPr>
        <a:xfrm>
          <a:off x="7992644" y="1206731"/>
          <a:ext cx="372935" cy="371416"/>
        </a:xfrm>
        <a:custGeom>
          <a:avLst/>
          <a:gdLst/>
          <a:ahLst/>
          <a:cxnLst/>
          <a:rect l="0" t="0" r="0" b="0"/>
          <a:pathLst>
            <a:path>
              <a:moveTo>
                <a:pt x="0" y="0"/>
              </a:moveTo>
              <a:lnTo>
                <a:pt x="0" y="371416"/>
              </a:lnTo>
              <a:lnTo>
                <a:pt x="372935" y="3714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C34B60-F066-402C-833C-F142E6841D4A}">
      <dsp:nvSpPr>
        <dsp:cNvPr id="0" name=""/>
        <dsp:cNvSpPr/>
      </dsp:nvSpPr>
      <dsp:spPr>
        <a:xfrm>
          <a:off x="8365579" y="1246012"/>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بازبینی و طراحی ابزار بر اساس زیربنای موجود، مثلا تمرکز زدایی</a:t>
          </a:r>
          <a:endParaRPr lang="en-US" sz="1400" kern="1200" dirty="0">
            <a:latin typeface="IRANSans" panose="02040503050201020203" pitchFamily="18" charset="-78"/>
            <a:cs typeface="IRANSans" panose="02040503050201020203" pitchFamily="18" charset="-78"/>
          </a:endParaRPr>
        </a:p>
      </dsp:txBody>
      <dsp:txXfrm>
        <a:off x="8385035" y="1265468"/>
        <a:ext cx="2944565" cy="625360"/>
      </dsp:txXfrm>
    </dsp:sp>
    <dsp:sp modelId="{C658EC5C-1E15-4B1C-BFCE-463D9B36874F}">
      <dsp:nvSpPr>
        <dsp:cNvPr id="0" name=""/>
        <dsp:cNvSpPr/>
      </dsp:nvSpPr>
      <dsp:spPr>
        <a:xfrm>
          <a:off x="7992644" y="1206731"/>
          <a:ext cx="372935" cy="1074969"/>
        </a:xfrm>
        <a:custGeom>
          <a:avLst/>
          <a:gdLst/>
          <a:ahLst/>
          <a:cxnLst/>
          <a:rect l="0" t="0" r="0" b="0"/>
          <a:pathLst>
            <a:path>
              <a:moveTo>
                <a:pt x="0" y="0"/>
              </a:moveTo>
              <a:lnTo>
                <a:pt x="0" y="1074969"/>
              </a:lnTo>
              <a:lnTo>
                <a:pt x="372935" y="1074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6887E5-607E-4C0F-ACFD-667569791518}">
      <dsp:nvSpPr>
        <dsp:cNvPr id="0" name=""/>
        <dsp:cNvSpPr/>
      </dsp:nvSpPr>
      <dsp:spPr>
        <a:xfrm>
          <a:off x="8365579" y="1949564"/>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latin typeface="IRANSans" panose="02040503050201020203" pitchFamily="18" charset="-78"/>
              <a:cs typeface="IRANSans" panose="02040503050201020203" pitchFamily="18" charset="-78"/>
            </a:rPr>
            <a:t>تغییر فراپارامترها در فرایند یادگیری</a:t>
          </a:r>
          <a:endParaRPr lang="en-US" sz="1400" kern="1200" dirty="0">
            <a:latin typeface="IRANSans" panose="02040503050201020203" pitchFamily="18" charset="-78"/>
            <a:cs typeface="IRANSans" panose="02040503050201020203" pitchFamily="18" charset="-78"/>
          </a:endParaRPr>
        </a:p>
      </dsp:txBody>
      <dsp:txXfrm>
        <a:off x="8385035" y="1969020"/>
        <a:ext cx="2944565" cy="625360"/>
      </dsp:txXfrm>
    </dsp:sp>
    <dsp:sp modelId="{ADF5DC5B-47D4-4D4C-BE76-A23FAD0D5681}">
      <dsp:nvSpPr>
        <dsp:cNvPr id="0" name=""/>
        <dsp:cNvSpPr/>
      </dsp:nvSpPr>
      <dsp:spPr>
        <a:xfrm>
          <a:off x="7992644" y="1206731"/>
          <a:ext cx="372935" cy="1778522"/>
        </a:xfrm>
        <a:custGeom>
          <a:avLst/>
          <a:gdLst/>
          <a:ahLst/>
          <a:cxnLst/>
          <a:rect l="0" t="0" r="0" b="0"/>
          <a:pathLst>
            <a:path>
              <a:moveTo>
                <a:pt x="0" y="0"/>
              </a:moveTo>
              <a:lnTo>
                <a:pt x="0" y="1778522"/>
              </a:lnTo>
              <a:lnTo>
                <a:pt x="372935" y="177852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3380CA-43C9-47C6-B3D9-3F14320D42A7}">
      <dsp:nvSpPr>
        <dsp:cNvPr id="0" name=""/>
        <dsp:cNvSpPr/>
      </dsp:nvSpPr>
      <dsp:spPr>
        <a:xfrm>
          <a:off x="8365579" y="2653117"/>
          <a:ext cx="2983477" cy="664272"/>
        </a:xfrm>
        <a:prstGeom prst="roundRect">
          <a:avLst>
            <a:gd name="adj" fmla="val 10000"/>
          </a:avLst>
        </a:prstGeom>
        <a:solidFill>
          <a:prstClr val="white">
            <a:alpha val="90000"/>
            <a:hueOff val="0"/>
            <a:satOff val="0"/>
            <a:lumOff val="0"/>
            <a:alphaOff val="0"/>
          </a:prst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ea typeface="+mn-ea"/>
              <a:cs typeface="IRANSans" panose="02040503050201020203" pitchFamily="18" charset="-78"/>
            </a:rPr>
            <a:t>تغییر در ارزیابی و کاربرد</a:t>
          </a:r>
          <a:endParaRPr lang="en-US" sz="1400" b="0" i="0" kern="1200" dirty="0">
            <a:solidFill>
              <a:srgbClr val="000000"/>
            </a:solidFill>
            <a:effectLst/>
            <a:latin typeface="IRANSans" panose="02040503050201020203" pitchFamily="18" charset="-78"/>
            <a:ea typeface="+mn-ea"/>
            <a:cs typeface="IRANSans" panose="02040503050201020203" pitchFamily="18" charset="-78"/>
          </a:endParaRPr>
        </a:p>
      </dsp:txBody>
      <dsp:txXfrm>
        <a:off x="8385035" y="2672573"/>
        <a:ext cx="2944565" cy="625360"/>
      </dsp:txXfrm>
    </dsp:sp>
    <dsp:sp modelId="{50A90038-987A-4C26-9BBC-4B5C6D84845F}">
      <dsp:nvSpPr>
        <dsp:cNvPr id="0" name=""/>
        <dsp:cNvSpPr/>
      </dsp:nvSpPr>
      <dsp:spPr>
        <a:xfrm>
          <a:off x="7992644" y="1206731"/>
          <a:ext cx="372935" cy="2482074"/>
        </a:xfrm>
        <a:custGeom>
          <a:avLst/>
          <a:gdLst/>
          <a:ahLst/>
          <a:cxnLst/>
          <a:rect l="0" t="0" r="0" b="0"/>
          <a:pathLst>
            <a:path>
              <a:moveTo>
                <a:pt x="0" y="0"/>
              </a:moveTo>
              <a:lnTo>
                <a:pt x="0" y="2482074"/>
              </a:lnTo>
              <a:lnTo>
                <a:pt x="372935" y="24820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147276-CA59-457E-9C1A-F7E4F0ADE5F7}">
      <dsp:nvSpPr>
        <dsp:cNvPr id="0" name=""/>
        <dsp:cNvSpPr/>
      </dsp:nvSpPr>
      <dsp:spPr>
        <a:xfrm>
          <a:off x="8365579" y="3356670"/>
          <a:ext cx="2983477" cy="664272"/>
        </a:xfrm>
        <a:prstGeom prst="roundRect">
          <a:avLst>
            <a:gd name="adj" fmla="val 10000"/>
          </a:avLst>
        </a:prstGeom>
        <a:solidFill>
          <a:prstClr val="white">
            <a:alpha val="90000"/>
            <a:hueOff val="0"/>
            <a:satOff val="0"/>
            <a:lumOff val="0"/>
            <a:alphaOff val="0"/>
          </a:prst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ea typeface="+mn-ea"/>
              <a:cs typeface="IRANSans" panose="02040503050201020203" pitchFamily="18" charset="-78"/>
            </a:rPr>
            <a:t>تغییر فرایند استنتاج</a:t>
          </a:r>
          <a:endParaRPr lang="en-US" sz="1400" b="0" i="0" kern="1200" dirty="0">
            <a:solidFill>
              <a:srgbClr val="000000"/>
            </a:solidFill>
            <a:effectLst/>
            <a:latin typeface="IRANSans" panose="02040503050201020203" pitchFamily="18" charset="-78"/>
            <a:ea typeface="+mn-ea"/>
            <a:cs typeface="IRANSans" panose="02040503050201020203" pitchFamily="18" charset="-78"/>
          </a:endParaRPr>
        </a:p>
      </dsp:txBody>
      <dsp:txXfrm>
        <a:off x="8385035" y="3376126"/>
        <a:ext cx="2944565" cy="625360"/>
      </dsp:txXfrm>
    </dsp:sp>
    <dsp:sp modelId="{0E94779E-2931-4E48-ACA8-7783253E44F4}">
      <dsp:nvSpPr>
        <dsp:cNvPr id="0" name=""/>
        <dsp:cNvSpPr/>
      </dsp:nvSpPr>
      <dsp:spPr>
        <a:xfrm>
          <a:off x="7992644" y="1206731"/>
          <a:ext cx="372935" cy="3185627"/>
        </a:xfrm>
        <a:custGeom>
          <a:avLst/>
          <a:gdLst/>
          <a:ahLst/>
          <a:cxnLst/>
          <a:rect l="0" t="0" r="0" b="0"/>
          <a:pathLst>
            <a:path>
              <a:moveTo>
                <a:pt x="0" y="0"/>
              </a:moveTo>
              <a:lnTo>
                <a:pt x="0" y="3185627"/>
              </a:lnTo>
              <a:lnTo>
                <a:pt x="372935" y="318562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4BF002-2F27-4975-851C-61378C98DF0E}">
      <dsp:nvSpPr>
        <dsp:cNvPr id="0" name=""/>
        <dsp:cNvSpPr/>
      </dsp:nvSpPr>
      <dsp:spPr>
        <a:xfrm>
          <a:off x="8365579" y="4060223"/>
          <a:ext cx="2983477" cy="66427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rtl="1">
            <a:lnSpc>
              <a:spcPct val="90000"/>
            </a:lnSpc>
            <a:spcBef>
              <a:spcPct val="0"/>
            </a:spcBef>
            <a:spcAft>
              <a:spcPct val="35000"/>
            </a:spcAft>
            <a:buNone/>
          </a:pPr>
          <a:r>
            <a:rPr lang="fa-IR" sz="1400" b="0" i="0" kern="1200" dirty="0">
              <a:solidFill>
                <a:srgbClr val="000000"/>
              </a:solidFill>
              <a:effectLst/>
              <a:latin typeface="IRANSans" panose="02040503050201020203" pitchFamily="18" charset="-78"/>
              <a:cs typeface="IRANSans" panose="02040503050201020203" pitchFamily="18" charset="-78"/>
            </a:rPr>
            <a:t>تغییر نحوه‌ی بهره‌وری</a:t>
          </a:r>
          <a:endParaRPr lang="en-US" sz="1400" kern="1200" dirty="0">
            <a:latin typeface="IRANSans" panose="02040503050201020203" pitchFamily="18" charset="-78"/>
            <a:cs typeface="IRANSans" panose="02040503050201020203" pitchFamily="18" charset="-78"/>
          </a:endParaRPr>
        </a:p>
      </dsp:txBody>
      <dsp:txXfrm>
        <a:off x="8385035" y="4079679"/>
        <a:ext cx="2944565" cy="62536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3B7534C6-96E5-40CC-B4F9-D312B949FF7C}" type="slidenum">
              <a:t>&lt;#&gt;</a:t>
            </a:fld>
          </a:p>
        </p:txBody>
      </p:sp>
      <p:sp>
        <p:nvSpPr>
          <p:cNvPr id="4" name="PlaceHolder 3"/>
          <p:cNvSpPr>
            <a:spLocks noGrp="1"/>
          </p:cNvSpPr>
          <p:nvPr>
            <p:ph type="dt" idx="1"/>
          </p:nvPr>
        </p:nvSpPr>
        <p:spPr/>
        <p:txBody>
          <a:bodyPr/>
          <a:p>
            <a:r>
              <a:rPr lang="en-US"/>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27" name="PlaceHolder 2"/>
          <p:cNvSpPr>
            <a:spLocks noGrp="1"/>
          </p:cNvSpPr>
          <p:nvPr>
            <p:ph/>
          </p:nvPr>
        </p:nvSpPr>
        <p:spPr>
          <a:xfrm>
            <a:off x="831960" y="4589640"/>
            <a:ext cx="1051524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28" name="PlaceHolder 3"/>
          <p:cNvSpPr>
            <a:spLocks noGrp="1"/>
          </p:cNvSpPr>
          <p:nvPr>
            <p:ph/>
          </p:nvPr>
        </p:nvSpPr>
        <p:spPr>
          <a:xfrm>
            <a:off x="831960" y="5373360"/>
            <a:ext cx="1051524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940BDB85-A7DD-4D1F-A139-92D34D4F1DEF}" type="slidenum">
              <a:t>&lt;#&gt;</a:t>
            </a:fld>
          </a:p>
        </p:txBody>
      </p:sp>
      <p:sp>
        <p:nvSpPr>
          <p:cNvPr id="7" name="PlaceHolder 6"/>
          <p:cNvSpPr>
            <a:spLocks noGrp="1"/>
          </p:cNvSpPr>
          <p:nvPr>
            <p:ph type="dt" idx="1"/>
          </p:nvPr>
        </p:nvSpPr>
        <p:spPr/>
        <p:txBody>
          <a:bodyPr/>
          <a:p>
            <a:r>
              <a:rPr lang="en-US"/>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30" name="PlaceHolder 2"/>
          <p:cNvSpPr>
            <a:spLocks noGrp="1"/>
          </p:cNvSpPr>
          <p:nvPr>
            <p:ph/>
          </p:nvPr>
        </p:nvSpPr>
        <p:spPr>
          <a:xfrm>
            <a:off x="83196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1" name="PlaceHolder 3"/>
          <p:cNvSpPr>
            <a:spLocks noGrp="1"/>
          </p:cNvSpPr>
          <p:nvPr>
            <p:ph/>
          </p:nvPr>
        </p:nvSpPr>
        <p:spPr>
          <a:xfrm>
            <a:off x="622008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2" name="PlaceHolder 4"/>
          <p:cNvSpPr>
            <a:spLocks noGrp="1"/>
          </p:cNvSpPr>
          <p:nvPr>
            <p:ph/>
          </p:nvPr>
        </p:nvSpPr>
        <p:spPr>
          <a:xfrm>
            <a:off x="83196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3" name="PlaceHolder 5"/>
          <p:cNvSpPr>
            <a:spLocks noGrp="1"/>
          </p:cNvSpPr>
          <p:nvPr>
            <p:ph/>
          </p:nvPr>
        </p:nvSpPr>
        <p:spPr>
          <a:xfrm>
            <a:off x="622008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46DD2BAF-530D-4AA2-B11A-DD0B6F751586}" type="slidenum">
              <a:t>&lt;#&gt;</a:t>
            </a:fld>
          </a:p>
        </p:txBody>
      </p:sp>
      <p:sp>
        <p:nvSpPr>
          <p:cNvPr id="9" name="PlaceHolder 8"/>
          <p:cNvSpPr>
            <a:spLocks noGrp="1"/>
          </p:cNvSpPr>
          <p:nvPr>
            <p:ph type="dt" idx="1"/>
          </p:nvPr>
        </p:nvSpPr>
        <p:spPr/>
        <p:txBody>
          <a:bodyPr/>
          <a:p>
            <a:r>
              <a:rPr lang="en-US"/>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35" name="PlaceHolder 2"/>
          <p:cNvSpPr>
            <a:spLocks noGrp="1"/>
          </p:cNvSpPr>
          <p:nvPr>
            <p:ph/>
          </p:nvPr>
        </p:nvSpPr>
        <p:spPr>
          <a:xfrm>
            <a:off x="831960" y="458964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6" name="PlaceHolder 3"/>
          <p:cNvSpPr>
            <a:spLocks noGrp="1"/>
          </p:cNvSpPr>
          <p:nvPr>
            <p:ph/>
          </p:nvPr>
        </p:nvSpPr>
        <p:spPr>
          <a:xfrm>
            <a:off x="4387320" y="458964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7" name="PlaceHolder 4"/>
          <p:cNvSpPr>
            <a:spLocks noGrp="1"/>
          </p:cNvSpPr>
          <p:nvPr>
            <p:ph/>
          </p:nvPr>
        </p:nvSpPr>
        <p:spPr>
          <a:xfrm>
            <a:off x="7943040" y="458964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8" name="PlaceHolder 5"/>
          <p:cNvSpPr>
            <a:spLocks noGrp="1"/>
          </p:cNvSpPr>
          <p:nvPr>
            <p:ph/>
          </p:nvPr>
        </p:nvSpPr>
        <p:spPr>
          <a:xfrm>
            <a:off x="831960" y="537336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39" name="PlaceHolder 6"/>
          <p:cNvSpPr>
            <a:spLocks noGrp="1"/>
          </p:cNvSpPr>
          <p:nvPr>
            <p:ph/>
          </p:nvPr>
        </p:nvSpPr>
        <p:spPr>
          <a:xfrm>
            <a:off x="4387320" y="537336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40" name="PlaceHolder 7"/>
          <p:cNvSpPr>
            <a:spLocks noGrp="1"/>
          </p:cNvSpPr>
          <p:nvPr>
            <p:ph/>
          </p:nvPr>
        </p:nvSpPr>
        <p:spPr>
          <a:xfrm>
            <a:off x="7943040" y="537336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22D9D702-019F-4A3B-9F9C-C3ADD378F94E}" type="slidenum">
              <a:t>&lt;#&gt;</a:t>
            </a:fld>
          </a:p>
        </p:txBody>
      </p:sp>
      <p:sp>
        <p:nvSpPr>
          <p:cNvPr id="11" name="PlaceHolder 10"/>
          <p:cNvSpPr>
            <a:spLocks noGrp="1"/>
          </p:cNvSpPr>
          <p:nvPr>
            <p:ph type="dt" idx="1"/>
          </p:nvPr>
        </p:nvSpPr>
        <p:spPr/>
        <p:txBody>
          <a:bodyPr/>
          <a:p>
            <a:r>
              <a:rPr lang="en-US"/>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DCE46ADD-F508-4A4A-8AB7-1735E0A61FB3}" type="slidenum">
              <a:t>&lt;#&gt;</a:t>
            </a:fld>
          </a:p>
        </p:txBody>
      </p:sp>
      <p:sp>
        <p:nvSpPr>
          <p:cNvPr id="4" name="PlaceHolder 3"/>
          <p:cNvSpPr>
            <a:spLocks noGrp="1"/>
          </p:cNvSpPr>
          <p:nvPr>
            <p:ph type="dt" idx="4"/>
          </p:nvPr>
        </p:nvSpPr>
        <p:spPr/>
        <p:txBody>
          <a:bodyPr/>
          <a:p>
            <a:r>
              <a:rPr lang="en-US"/>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47" name="PlaceHolder 2"/>
          <p:cNvSpPr>
            <a:spLocks noGrp="1"/>
          </p:cNvSpPr>
          <p:nvPr>
            <p:ph type="subTitle"/>
          </p:nvPr>
        </p:nvSpPr>
        <p:spPr>
          <a:xfrm>
            <a:off x="831960" y="4589640"/>
            <a:ext cx="10515240" cy="149976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6F9A6751-CDC7-4507-BED6-929D4A8C1957}" type="slidenum">
              <a:t>&lt;#&gt;</a:t>
            </a:fld>
          </a:p>
        </p:txBody>
      </p:sp>
      <p:sp>
        <p:nvSpPr>
          <p:cNvPr id="6" name="PlaceHolder 5"/>
          <p:cNvSpPr>
            <a:spLocks noGrp="1"/>
          </p:cNvSpPr>
          <p:nvPr>
            <p:ph type="dt" idx="4"/>
          </p:nvPr>
        </p:nvSpPr>
        <p:spPr/>
        <p:txBody>
          <a:bodyPr/>
          <a:p>
            <a:r>
              <a:rPr lang="en-US"/>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49" name="PlaceHolder 2"/>
          <p:cNvSpPr>
            <a:spLocks noGrp="1"/>
          </p:cNvSpPr>
          <p:nvPr>
            <p:ph/>
          </p:nvPr>
        </p:nvSpPr>
        <p:spPr>
          <a:xfrm>
            <a:off x="831960" y="4589640"/>
            <a:ext cx="1051524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DB309DB9-C0EF-4524-9250-BB385DDBAB4A}" type="slidenum">
              <a:t>&lt;#&gt;</a:t>
            </a:fld>
          </a:p>
        </p:txBody>
      </p:sp>
      <p:sp>
        <p:nvSpPr>
          <p:cNvPr id="6" name="PlaceHolder 5"/>
          <p:cNvSpPr>
            <a:spLocks noGrp="1"/>
          </p:cNvSpPr>
          <p:nvPr>
            <p:ph type="dt" idx="4"/>
          </p:nvPr>
        </p:nvSpPr>
        <p:spPr/>
        <p:txBody>
          <a:bodyPr/>
          <a:p>
            <a:r>
              <a:rPr lang="en-US"/>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51" name="PlaceHolder 2"/>
          <p:cNvSpPr>
            <a:spLocks noGrp="1"/>
          </p:cNvSpPr>
          <p:nvPr>
            <p:ph/>
          </p:nvPr>
        </p:nvSpPr>
        <p:spPr>
          <a:xfrm>
            <a:off x="83196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2" name="PlaceHolder 3"/>
          <p:cNvSpPr>
            <a:spLocks noGrp="1"/>
          </p:cNvSpPr>
          <p:nvPr>
            <p:ph/>
          </p:nvPr>
        </p:nvSpPr>
        <p:spPr>
          <a:xfrm>
            <a:off x="622008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9E883F20-82A5-44A8-A78A-0FA3AAD32167}" type="slidenum">
              <a:t>&lt;#&gt;</a:t>
            </a:fld>
          </a:p>
        </p:txBody>
      </p:sp>
      <p:sp>
        <p:nvSpPr>
          <p:cNvPr id="7" name="PlaceHolder 6"/>
          <p:cNvSpPr>
            <a:spLocks noGrp="1"/>
          </p:cNvSpPr>
          <p:nvPr>
            <p:ph type="dt" idx="4"/>
          </p:nvPr>
        </p:nvSpPr>
        <p:spPr/>
        <p:txBody>
          <a:bodyPr/>
          <a:p>
            <a:r>
              <a:rPr lang="en-US"/>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69028489-EFFE-45E5-82FC-9BDCD46734B0}" type="slidenum">
              <a:t>&lt;#&gt;</a:t>
            </a:fld>
          </a:p>
        </p:txBody>
      </p:sp>
      <p:sp>
        <p:nvSpPr>
          <p:cNvPr id="5" name="PlaceHolder 4"/>
          <p:cNvSpPr>
            <a:spLocks noGrp="1"/>
          </p:cNvSpPr>
          <p:nvPr>
            <p:ph type="dt" idx="4"/>
          </p:nvPr>
        </p:nvSpPr>
        <p:spPr/>
        <p:txBody>
          <a:bodyPr/>
          <a:p>
            <a:r>
              <a:rPr lang="en-US"/>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1960" y="1709640"/>
            <a:ext cx="10515240" cy="13222800"/>
          </a:xfrm>
          <a:prstGeom prst="rect">
            <a:avLst/>
          </a:prstGeom>
          <a:noFill/>
          <a:ln w="0">
            <a:noFill/>
          </a:ln>
        </p:spPr>
        <p:txBody>
          <a:bodyPr lIns="0" rIns="0" tIns="0" bIns="0" anchor="ctr">
            <a:noAutofit/>
          </a:bodyPr>
          <a:p>
            <a:pPr algn="ctr"/>
            <a:endParaRPr b="0" lang="en-US"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47E625D7-9DD6-4240-91C4-FD0578F30EBE}" type="slidenum">
              <a:t>&lt;#&gt;</a:t>
            </a:fld>
          </a:p>
        </p:txBody>
      </p:sp>
      <p:sp>
        <p:nvSpPr>
          <p:cNvPr id="5" name="PlaceHolder 4"/>
          <p:cNvSpPr>
            <a:spLocks noGrp="1"/>
          </p:cNvSpPr>
          <p:nvPr>
            <p:ph type="dt" idx="4"/>
          </p:nvPr>
        </p:nvSpPr>
        <p:spPr/>
        <p:txBody>
          <a:bodyPr/>
          <a:p>
            <a:r>
              <a:rPr lang="en-US"/>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56" name="PlaceHolder 2"/>
          <p:cNvSpPr>
            <a:spLocks noGrp="1"/>
          </p:cNvSpPr>
          <p:nvPr>
            <p:ph/>
          </p:nvPr>
        </p:nvSpPr>
        <p:spPr>
          <a:xfrm>
            <a:off x="83196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7" name="PlaceHolder 3"/>
          <p:cNvSpPr>
            <a:spLocks noGrp="1"/>
          </p:cNvSpPr>
          <p:nvPr>
            <p:ph/>
          </p:nvPr>
        </p:nvSpPr>
        <p:spPr>
          <a:xfrm>
            <a:off x="622008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8" name="PlaceHolder 4"/>
          <p:cNvSpPr>
            <a:spLocks noGrp="1"/>
          </p:cNvSpPr>
          <p:nvPr>
            <p:ph/>
          </p:nvPr>
        </p:nvSpPr>
        <p:spPr>
          <a:xfrm>
            <a:off x="83196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6D7CC5F-5E11-4D67-86EA-EAFEACC5CAEE}" type="slidenum">
              <a:t>&lt;#&gt;</a:t>
            </a:fld>
          </a:p>
        </p:txBody>
      </p:sp>
      <p:sp>
        <p:nvSpPr>
          <p:cNvPr id="8" name="PlaceHolder 7"/>
          <p:cNvSpPr>
            <a:spLocks noGrp="1"/>
          </p:cNvSpPr>
          <p:nvPr>
            <p:ph type="dt" idx="4"/>
          </p:nvPr>
        </p:nvSpPr>
        <p:spPr/>
        <p:txBody>
          <a:bodyPr/>
          <a:p>
            <a:r>
              <a:rPr lang="en-US"/>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6" name="PlaceHolder 2"/>
          <p:cNvSpPr>
            <a:spLocks noGrp="1"/>
          </p:cNvSpPr>
          <p:nvPr>
            <p:ph type="subTitle"/>
          </p:nvPr>
        </p:nvSpPr>
        <p:spPr>
          <a:xfrm>
            <a:off x="831960" y="4589640"/>
            <a:ext cx="10515240" cy="1499760"/>
          </a:xfrm>
          <a:prstGeom prst="rect">
            <a:avLst/>
          </a:prstGeom>
          <a:noFill/>
          <a:ln w="0">
            <a:noFill/>
          </a:ln>
        </p:spPr>
        <p:txBody>
          <a:bodyPr lIns="0" rIns="0" tIns="0" bIns="0" anchor="ctr">
            <a:noAutofit/>
          </a:bodyPr>
          <a:p>
            <a:pPr indent="0" algn="ctr">
              <a:buNone/>
            </a:pPr>
            <a:endParaRPr b="0" lang="en-US"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A70AB545-246C-40C8-ADDD-D5EA72BC7D3D}"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60" name="PlaceHolder 2"/>
          <p:cNvSpPr>
            <a:spLocks noGrp="1"/>
          </p:cNvSpPr>
          <p:nvPr>
            <p:ph/>
          </p:nvPr>
        </p:nvSpPr>
        <p:spPr>
          <a:xfrm>
            <a:off x="83196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1" name="PlaceHolder 3"/>
          <p:cNvSpPr>
            <a:spLocks noGrp="1"/>
          </p:cNvSpPr>
          <p:nvPr>
            <p:ph/>
          </p:nvPr>
        </p:nvSpPr>
        <p:spPr>
          <a:xfrm>
            <a:off x="622008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2" name="PlaceHolder 4"/>
          <p:cNvSpPr>
            <a:spLocks noGrp="1"/>
          </p:cNvSpPr>
          <p:nvPr>
            <p:ph/>
          </p:nvPr>
        </p:nvSpPr>
        <p:spPr>
          <a:xfrm>
            <a:off x="622008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3441B0AE-18AD-4D64-834B-A27EF02B0EE6}" type="slidenum">
              <a:t>&lt;#&gt;</a:t>
            </a:fld>
          </a:p>
        </p:txBody>
      </p:sp>
      <p:sp>
        <p:nvSpPr>
          <p:cNvPr id="8" name="PlaceHolder 7"/>
          <p:cNvSpPr>
            <a:spLocks noGrp="1"/>
          </p:cNvSpPr>
          <p:nvPr>
            <p:ph type="dt" idx="4"/>
          </p:nvPr>
        </p:nvSpPr>
        <p:spPr/>
        <p:txBody>
          <a:bodyPr/>
          <a:p>
            <a:r>
              <a:rPr lang="en-US"/>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64" name="PlaceHolder 2"/>
          <p:cNvSpPr>
            <a:spLocks noGrp="1"/>
          </p:cNvSpPr>
          <p:nvPr>
            <p:ph/>
          </p:nvPr>
        </p:nvSpPr>
        <p:spPr>
          <a:xfrm>
            <a:off x="83196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5" name="PlaceHolder 3"/>
          <p:cNvSpPr>
            <a:spLocks noGrp="1"/>
          </p:cNvSpPr>
          <p:nvPr>
            <p:ph/>
          </p:nvPr>
        </p:nvSpPr>
        <p:spPr>
          <a:xfrm>
            <a:off x="622008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6" name="PlaceHolder 4"/>
          <p:cNvSpPr>
            <a:spLocks noGrp="1"/>
          </p:cNvSpPr>
          <p:nvPr>
            <p:ph/>
          </p:nvPr>
        </p:nvSpPr>
        <p:spPr>
          <a:xfrm>
            <a:off x="831960" y="5373360"/>
            <a:ext cx="1051524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7794C8E3-D3FF-47BA-B44D-375D3F44DBE2}" type="slidenum">
              <a:t>&lt;#&gt;</a:t>
            </a:fld>
          </a:p>
        </p:txBody>
      </p:sp>
      <p:sp>
        <p:nvSpPr>
          <p:cNvPr id="8" name="PlaceHolder 7"/>
          <p:cNvSpPr>
            <a:spLocks noGrp="1"/>
          </p:cNvSpPr>
          <p:nvPr>
            <p:ph type="dt" idx="4"/>
          </p:nvPr>
        </p:nvSpPr>
        <p:spPr/>
        <p:txBody>
          <a:bodyPr/>
          <a:p>
            <a:r>
              <a:rPr lang="en-US"/>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68" name="PlaceHolder 2"/>
          <p:cNvSpPr>
            <a:spLocks noGrp="1"/>
          </p:cNvSpPr>
          <p:nvPr>
            <p:ph/>
          </p:nvPr>
        </p:nvSpPr>
        <p:spPr>
          <a:xfrm>
            <a:off x="831960" y="4589640"/>
            <a:ext cx="1051524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9" name="PlaceHolder 3"/>
          <p:cNvSpPr>
            <a:spLocks noGrp="1"/>
          </p:cNvSpPr>
          <p:nvPr>
            <p:ph/>
          </p:nvPr>
        </p:nvSpPr>
        <p:spPr>
          <a:xfrm>
            <a:off x="831960" y="5373360"/>
            <a:ext cx="1051524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B2C1006B-28A4-4DA9-B622-F2E4E9AFB4B5}" type="slidenum">
              <a:t>&lt;#&gt;</a:t>
            </a:fld>
          </a:p>
        </p:txBody>
      </p:sp>
      <p:sp>
        <p:nvSpPr>
          <p:cNvPr id="7" name="PlaceHolder 6"/>
          <p:cNvSpPr>
            <a:spLocks noGrp="1"/>
          </p:cNvSpPr>
          <p:nvPr>
            <p:ph type="dt" idx="4"/>
          </p:nvPr>
        </p:nvSpPr>
        <p:spPr/>
        <p:txBody>
          <a:bodyPr/>
          <a:p>
            <a:r>
              <a:rPr lang="en-US"/>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71" name="PlaceHolder 2"/>
          <p:cNvSpPr>
            <a:spLocks noGrp="1"/>
          </p:cNvSpPr>
          <p:nvPr>
            <p:ph/>
          </p:nvPr>
        </p:nvSpPr>
        <p:spPr>
          <a:xfrm>
            <a:off x="83196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2" name="PlaceHolder 3"/>
          <p:cNvSpPr>
            <a:spLocks noGrp="1"/>
          </p:cNvSpPr>
          <p:nvPr>
            <p:ph/>
          </p:nvPr>
        </p:nvSpPr>
        <p:spPr>
          <a:xfrm>
            <a:off x="622008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3" name="PlaceHolder 4"/>
          <p:cNvSpPr>
            <a:spLocks noGrp="1"/>
          </p:cNvSpPr>
          <p:nvPr>
            <p:ph/>
          </p:nvPr>
        </p:nvSpPr>
        <p:spPr>
          <a:xfrm>
            <a:off x="83196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4" name="PlaceHolder 5"/>
          <p:cNvSpPr>
            <a:spLocks noGrp="1"/>
          </p:cNvSpPr>
          <p:nvPr>
            <p:ph/>
          </p:nvPr>
        </p:nvSpPr>
        <p:spPr>
          <a:xfrm>
            <a:off x="622008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70154FCB-C4AD-4BAE-A3E6-423C792AE04D}" type="slidenum">
              <a:t>&lt;#&gt;</a:t>
            </a:fld>
          </a:p>
        </p:txBody>
      </p:sp>
      <p:sp>
        <p:nvSpPr>
          <p:cNvPr id="9" name="PlaceHolder 8"/>
          <p:cNvSpPr>
            <a:spLocks noGrp="1"/>
          </p:cNvSpPr>
          <p:nvPr>
            <p:ph type="dt" idx="4"/>
          </p:nvPr>
        </p:nvSpPr>
        <p:spPr/>
        <p:txBody>
          <a:bodyPr/>
          <a:p>
            <a:r>
              <a:rPr lang="en-US"/>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76" name="PlaceHolder 2"/>
          <p:cNvSpPr>
            <a:spLocks noGrp="1"/>
          </p:cNvSpPr>
          <p:nvPr>
            <p:ph/>
          </p:nvPr>
        </p:nvSpPr>
        <p:spPr>
          <a:xfrm>
            <a:off x="831960" y="458964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7" name="PlaceHolder 3"/>
          <p:cNvSpPr>
            <a:spLocks noGrp="1"/>
          </p:cNvSpPr>
          <p:nvPr>
            <p:ph/>
          </p:nvPr>
        </p:nvSpPr>
        <p:spPr>
          <a:xfrm>
            <a:off x="4387320" y="458964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8" name="PlaceHolder 4"/>
          <p:cNvSpPr>
            <a:spLocks noGrp="1"/>
          </p:cNvSpPr>
          <p:nvPr>
            <p:ph/>
          </p:nvPr>
        </p:nvSpPr>
        <p:spPr>
          <a:xfrm>
            <a:off x="7943040" y="458964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79" name="PlaceHolder 5"/>
          <p:cNvSpPr>
            <a:spLocks noGrp="1"/>
          </p:cNvSpPr>
          <p:nvPr>
            <p:ph/>
          </p:nvPr>
        </p:nvSpPr>
        <p:spPr>
          <a:xfrm>
            <a:off x="831960" y="537336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80" name="PlaceHolder 6"/>
          <p:cNvSpPr>
            <a:spLocks noGrp="1"/>
          </p:cNvSpPr>
          <p:nvPr>
            <p:ph/>
          </p:nvPr>
        </p:nvSpPr>
        <p:spPr>
          <a:xfrm>
            <a:off x="4387320" y="537336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81" name="PlaceHolder 7"/>
          <p:cNvSpPr>
            <a:spLocks noGrp="1"/>
          </p:cNvSpPr>
          <p:nvPr>
            <p:ph/>
          </p:nvPr>
        </p:nvSpPr>
        <p:spPr>
          <a:xfrm>
            <a:off x="7943040" y="5373360"/>
            <a:ext cx="338580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EBD87F6B-FECF-4D58-8C9B-102D58687B10}" type="slidenum">
              <a:t>&lt;#&gt;</a:t>
            </a:fld>
          </a:p>
        </p:txBody>
      </p:sp>
      <p:sp>
        <p:nvSpPr>
          <p:cNvPr id="11" name="PlaceHolder 10"/>
          <p:cNvSpPr>
            <a:spLocks noGrp="1"/>
          </p:cNvSpPr>
          <p:nvPr>
            <p:ph type="dt" idx="4"/>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8" name="PlaceHolder 2"/>
          <p:cNvSpPr>
            <a:spLocks noGrp="1"/>
          </p:cNvSpPr>
          <p:nvPr>
            <p:ph/>
          </p:nvPr>
        </p:nvSpPr>
        <p:spPr>
          <a:xfrm>
            <a:off x="831960" y="4589640"/>
            <a:ext cx="1051524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5D7C8CF0-D7BA-4C4C-87E8-6FB15F8FECFA}" type="slidenum">
              <a:t>&lt;#&gt;</a:t>
            </a:fld>
          </a:p>
        </p:txBody>
      </p:sp>
      <p:sp>
        <p:nvSpPr>
          <p:cNvPr id="6" name="PlaceHolder 5"/>
          <p:cNvSpPr>
            <a:spLocks noGrp="1"/>
          </p:cNvSpPr>
          <p:nvPr>
            <p:ph type="dt" idx="1"/>
          </p:nvPr>
        </p:nvSpPr>
        <p:spPr/>
        <p:txBody>
          <a:bodyPr/>
          <a:p>
            <a:r>
              <a:rPr lang="en-US"/>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10" name="PlaceHolder 2"/>
          <p:cNvSpPr>
            <a:spLocks noGrp="1"/>
          </p:cNvSpPr>
          <p:nvPr>
            <p:ph/>
          </p:nvPr>
        </p:nvSpPr>
        <p:spPr>
          <a:xfrm>
            <a:off x="83196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11" name="PlaceHolder 3"/>
          <p:cNvSpPr>
            <a:spLocks noGrp="1"/>
          </p:cNvSpPr>
          <p:nvPr>
            <p:ph/>
          </p:nvPr>
        </p:nvSpPr>
        <p:spPr>
          <a:xfrm>
            <a:off x="622008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369510B1-3E5B-4EBE-A6A3-39EAF8BBFE45}" type="slidenum">
              <a:t>&lt;#&gt;</a:t>
            </a:fld>
          </a:p>
        </p:txBody>
      </p:sp>
      <p:sp>
        <p:nvSpPr>
          <p:cNvPr id="7" name="PlaceHolder 6"/>
          <p:cNvSpPr>
            <a:spLocks noGrp="1"/>
          </p:cNvSpPr>
          <p:nvPr>
            <p:ph type="dt" idx="1"/>
          </p:nvPr>
        </p:nvSpPr>
        <p:spPr/>
        <p:txBody>
          <a:bodyPr/>
          <a:p>
            <a:r>
              <a:rPr lang="en-US"/>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3BB32241-C088-47C6-A207-35A7FCE5F8F5}" type="slidenum">
              <a:t>&lt;#&gt;</a:t>
            </a:fld>
          </a:p>
        </p:txBody>
      </p:sp>
      <p:sp>
        <p:nvSpPr>
          <p:cNvPr id="5" name="PlaceHolder 4"/>
          <p:cNvSpPr>
            <a:spLocks noGrp="1"/>
          </p:cNvSpPr>
          <p:nvPr>
            <p:ph type="dt" idx="1"/>
          </p:nvPr>
        </p:nvSpPr>
        <p:spPr/>
        <p:txBody>
          <a:bodyPr/>
          <a:p>
            <a:r>
              <a:rPr lang="en-US"/>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1960" y="1709640"/>
            <a:ext cx="10515240" cy="13222800"/>
          </a:xfrm>
          <a:prstGeom prst="rect">
            <a:avLst/>
          </a:prstGeom>
          <a:noFill/>
          <a:ln w="0">
            <a:noFill/>
          </a:ln>
        </p:spPr>
        <p:txBody>
          <a:bodyPr lIns="0" rIns="0" tIns="0" bIns="0" anchor="ctr">
            <a:noAutofit/>
          </a:bodyPr>
          <a:p>
            <a:pPr algn="ctr"/>
            <a:endParaRPr b="0" lang="en-US"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E4BA4D7D-3361-4D40-94F8-E4AAB9F899A2}" type="slidenum">
              <a:t>&lt;#&gt;</a:t>
            </a:fld>
          </a:p>
        </p:txBody>
      </p:sp>
      <p:sp>
        <p:nvSpPr>
          <p:cNvPr id="5" name="PlaceHolder 4"/>
          <p:cNvSpPr>
            <a:spLocks noGrp="1"/>
          </p:cNvSpPr>
          <p:nvPr>
            <p:ph type="dt" idx="1"/>
          </p:nvPr>
        </p:nvSpPr>
        <p:spPr/>
        <p:txBody>
          <a:bodyPr/>
          <a:p>
            <a:r>
              <a:rPr lang="en-US"/>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15" name="PlaceHolder 2"/>
          <p:cNvSpPr>
            <a:spLocks noGrp="1"/>
          </p:cNvSpPr>
          <p:nvPr>
            <p:ph/>
          </p:nvPr>
        </p:nvSpPr>
        <p:spPr>
          <a:xfrm>
            <a:off x="83196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16" name="PlaceHolder 3"/>
          <p:cNvSpPr>
            <a:spLocks noGrp="1"/>
          </p:cNvSpPr>
          <p:nvPr>
            <p:ph/>
          </p:nvPr>
        </p:nvSpPr>
        <p:spPr>
          <a:xfrm>
            <a:off x="622008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17" name="PlaceHolder 4"/>
          <p:cNvSpPr>
            <a:spLocks noGrp="1"/>
          </p:cNvSpPr>
          <p:nvPr>
            <p:ph/>
          </p:nvPr>
        </p:nvSpPr>
        <p:spPr>
          <a:xfrm>
            <a:off x="83196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3977C511-46E9-499B-B8B9-FB6BD956B5CB}" type="slidenum">
              <a:t>&lt;#&gt;</a:t>
            </a:fld>
          </a:p>
        </p:txBody>
      </p:sp>
      <p:sp>
        <p:nvSpPr>
          <p:cNvPr id="8" name="PlaceHolder 7"/>
          <p:cNvSpPr>
            <a:spLocks noGrp="1"/>
          </p:cNvSpPr>
          <p:nvPr>
            <p:ph type="dt" idx="1"/>
          </p:nvPr>
        </p:nvSpPr>
        <p:spPr/>
        <p:txBody>
          <a:bodyPr/>
          <a:p>
            <a:r>
              <a:rPr lang="en-US"/>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19" name="PlaceHolder 2"/>
          <p:cNvSpPr>
            <a:spLocks noGrp="1"/>
          </p:cNvSpPr>
          <p:nvPr>
            <p:ph/>
          </p:nvPr>
        </p:nvSpPr>
        <p:spPr>
          <a:xfrm>
            <a:off x="831960" y="4589640"/>
            <a:ext cx="5131080" cy="149976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20" name="PlaceHolder 3"/>
          <p:cNvSpPr>
            <a:spLocks noGrp="1"/>
          </p:cNvSpPr>
          <p:nvPr>
            <p:ph/>
          </p:nvPr>
        </p:nvSpPr>
        <p:spPr>
          <a:xfrm>
            <a:off x="622008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21" name="PlaceHolder 4"/>
          <p:cNvSpPr>
            <a:spLocks noGrp="1"/>
          </p:cNvSpPr>
          <p:nvPr>
            <p:ph/>
          </p:nvPr>
        </p:nvSpPr>
        <p:spPr>
          <a:xfrm>
            <a:off x="6220080" y="537336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0731FF1B-BEFB-49DE-831F-FF4B0C2B84FE}" type="slidenum">
              <a:t>&lt;#&gt;</a:t>
            </a:fld>
          </a:p>
        </p:txBody>
      </p:sp>
      <p:sp>
        <p:nvSpPr>
          <p:cNvPr id="8" name="PlaceHolder 7"/>
          <p:cNvSpPr>
            <a:spLocks noGrp="1"/>
          </p:cNvSpPr>
          <p:nvPr>
            <p:ph type="dt" idx="1"/>
          </p:nvPr>
        </p:nvSpPr>
        <p:spPr/>
        <p:txBody>
          <a:bodyPr/>
          <a:p>
            <a:r>
              <a:rPr lang="en-US"/>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1960" y="1709640"/>
            <a:ext cx="10515240" cy="2852280"/>
          </a:xfrm>
          <a:prstGeom prst="rect">
            <a:avLst/>
          </a:prstGeom>
          <a:noFill/>
          <a:ln w="0">
            <a:noFill/>
          </a:ln>
        </p:spPr>
        <p:txBody>
          <a:bodyPr lIns="0" rIns="0" tIns="0" bIns="0" anchor="ctr">
            <a:noAutofit/>
          </a:bodyPr>
          <a:p>
            <a:pPr indent="0">
              <a:buNone/>
            </a:pPr>
            <a:endParaRPr b="0" lang="da-DK" sz="1800" spc="-1" strike="noStrike">
              <a:solidFill>
                <a:srgbClr val="000000"/>
              </a:solidFill>
              <a:latin typeface="Calibri"/>
            </a:endParaRPr>
          </a:p>
        </p:txBody>
      </p:sp>
      <p:sp>
        <p:nvSpPr>
          <p:cNvPr id="23" name="PlaceHolder 2"/>
          <p:cNvSpPr>
            <a:spLocks noGrp="1"/>
          </p:cNvSpPr>
          <p:nvPr>
            <p:ph/>
          </p:nvPr>
        </p:nvSpPr>
        <p:spPr>
          <a:xfrm>
            <a:off x="83196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24" name="PlaceHolder 3"/>
          <p:cNvSpPr>
            <a:spLocks noGrp="1"/>
          </p:cNvSpPr>
          <p:nvPr>
            <p:ph/>
          </p:nvPr>
        </p:nvSpPr>
        <p:spPr>
          <a:xfrm>
            <a:off x="6220080" y="4589640"/>
            <a:ext cx="513108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25" name="PlaceHolder 4"/>
          <p:cNvSpPr>
            <a:spLocks noGrp="1"/>
          </p:cNvSpPr>
          <p:nvPr>
            <p:ph/>
          </p:nvPr>
        </p:nvSpPr>
        <p:spPr>
          <a:xfrm>
            <a:off x="831960" y="5373360"/>
            <a:ext cx="10515240" cy="715320"/>
          </a:xfrm>
          <a:prstGeom prst="rect">
            <a:avLst/>
          </a:prstGeom>
          <a:noFill/>
          <a:ln w="0">
            <a:noFill/>
          </a:ln>
        </p:spPr>
        <p:txBody>
          <a:bodyPr lIns="0" rIns="0" tIns="0" bIns="0" anchor="t">
            <a:normAutofit/>
          </a:bodyPr>
          <a:p>
            <a:pPr indent="0">
              <a:lnSpc>
                <a:spcPct val="90000"/>
              </a:lnSpc>
              <a:spcBef>
                <a:spcPts val="1417"/>
              </a:spcBef>
              <a:buNone/>
            </a:pPr>
            <a:endParaRPr b="0" lang="da-DK"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19D7DA1A-000B-4FCB-B8E5-F61FF219ACB7}" type="slidenum">
              <a:t>&lt;#&gt;</a:t>
            </a:fld>
          </a:p>
        </p:txBody>
      </p:sp>
      <p:sp>
        <p:nvSpPr>
          <p:cNvPr id="8" name="PlaceHolder 7"/>
          <p:cNvSpPr>
            <a:spLocks noGrp="1"/>
          </p:cNvSpPr>
          <p:nvPr>
            <p:ph type="dt" idx="1"/>
          </p:nvPr>
        </p:nvSpPr>
        <p:spPr/>
        <p:txBody>
          <a:bodyPr/>
          <a:p>
            <a:r>
              <a:rPr lang="en-US"/>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1960" y="1709640"/>
            <a:ext cx="10515240" cy="2852280"/>
          </a:xfrm>
          <a:prstGeom prst="rect">
            <a:avLst/>
          </a:prstGeom>
          <a:noFill/>
          <a:ln w="0">
            <a:noFill/>
          </a:ln>
        </p:spPr>
        <p:txBody>
          <a:bodyPr anchor="b">
            <a:noAutofit/>
          </a:bodyPr>
          <a:p>
            <a:pPr indent="0">
              <a:lnSpc>
                <a:spcPct val="90000"/>
              </a:lnSpc>
              <a:buNone/>
            </a:pPr>
            <a:r>
              <a:rPr b="0" lang="en-US" sz="6000" spc="-1" strike="noStrike">
                <a:solidFill>
                  <a:srgbClr val="000000"/>
                </a:solidFill>
                <a:latin typeface="Calibri Light"/>
              </a:rPr>
              <a:t>Click to edit Master title </a:t>
            </a:r>
            <a:r>
              <a:rPr b="0" lang="en-US" sz="6000" spc="-1" strike="noStrike">
                <a:solidFill>
                  <a:srgbClr val="000000"/>
                </a:solidFill>
                <a:latin typeface="Calibri Light"/>
              </a:rPr>
              <a:t>style</a:t>
            </a:r>
            <a:endParaRPr b="0" lang="da-DK" sz="6000" spc="-1" strike="noStrike">
              <a:solidFill>
                <a:srgbClr val="000000"/>
              </a:solidFill>
              <a:latin typeface="Calibri"/>
            </a:endParaRPr>
          </a:p>
        </p:txBody>
      </p:sp>
      <p:sp>
        <p:nvSpPr>
          <p:cNvPr id="1" name="PlaceHolder 2"/>
          <p:cNvSpPr>
            <a:spLocks noGrp="1"/>
          </p:cNvSpPr>
          <p:nvPr>
            <p:ph type="body"/>
          </p:nvPr>
        </p:nvSpPr>
        <p:spPr>
          <a:xfrm>
            <a:off x="831960" y="4589640"/>
            <a:ext cx="10515240" cy="1499760"/>
          </a:xfrm>
          <a:prstGeom prst="rect">
            <a:avLst/>
          </a:prstGeom>
          <a:noFill/>
          <a:ln w="0">
            <a:noFill/>
          </a:ln>
        </p:spPr>
        <p:txBody>
          <a:bodyPr anchor="t">
            <a:noAutofit/>
          </a:bodyPr>
          <a:p>
            <a:pPr indent="0">
              <a:lnSpc>
                <a:spcPct val="90000"/>
              </a:lnSpc>
              <a:spcBef>
                <a:spcPts val="1001"/>
              </a:spcBef>
              <a:buNone/>
              <a:tabLst>
                <a:tab algn="l" pos="0"/>
              </a:tabLst>
            </a:pPr>
            <a:r>
              <a:rPr b="0" lang="en-US" sz="2400" spc="-1" strike="noStrike">
                <a:solidFill>
                  <a:srgbClr val="8b8b8b"/>
                </a:solidFill>
                <a:latin typeface="Calibri"/>
              </a:rPr>
              <a:t>Click to edit Master text styles</a:t>
            </a:r>
            <a:endParaRPr b="0" lang="da-DK" sz="2400" spc="-1" strike="noStrike">
              <a:solidFill>
                <a:srgbClr val="000000"/>
              </a:solidFill>
              <a:latin typeface="Calibri"/>
            </a:endParaRPr>
          </a:p>
        </p:txBody>
      </p:sp>
      <p:sp>
        <p:nvSpPr>
          <p:cNvPr id="2" name="PlaceHolder 3"/>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b="0" lang="da-DK" sz="1200" spc="-1" strike="noStrike">
                <a:solidFill>
                  <a:srgbClr val="8b8b8b"/>
                </a:solidFill>
                <a:latin typeface="Calibri"/>
              </a:defRPr>
            </a:lvl1pPr>
          </a:lstStyle>
          <a:p>
            <a:pPr indent="0">
              <a:lnSpc>
                <a:spcPct val="100000"/>
              </a:lnSpc>
              <a:buNone/>
            </a:pPr>
            <a:r>
              <a:rPr b="0" lang="da-DK" sz="1200" spc="-1" strike="noStrike">
                <a:solidFill>
                  <a:srgbClr val="8b8b8b"/>
                </a:solidFill>
                <a:latin typeface="Calibri"/>
              </a:rPr>
              <a:t> </a:t>
            </a:r>
            <a:endParaRPr b="0" lang="en-US" sz="1200" spc="-1" strike="noStrike">
              <a:solidFill>
                <a:srgbClr val="000000"/>
              </a:solidFill>
              <a:latin typeface="Times New Roman"/>
            </a:endParaRPr>
          </a:p>
        </p:txBody>
      </p:sp>
      <p:sp>
        <p:nvSpPr>
          <p:cNvPr id="3" name="PlaceHolder 4"/>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 </a:t>
            </a:r>
            <a:endParaRPr b="0" lang="en-US" sz="1400" spc="-1" strike="noStrike">
              <a:solidFill>
                <a:srgbClr val="000000"/>
              </a:solidFill>
              <a:latin typeface="Times New Roman"/>
            </a:endParaRPr>
          </a:p>
        </p:txBody>
      </p:sp>
      <p:sp>
        <p:nvSpPr>
          <p:cNvPr id="4" name="PlaceHolder 5"/>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da-DK" sz="1200" spc="-1" strike="noStrike">
                <a:solidFill>
                  <a:srgbClr val="8b8b8b"/>
                </a:solidFill>
                <a:latin typeface="Calibri"/>
              </a:defRPr>
            </a:lvl1pPr>
          </a:lstStyle>
          <a:p>
            <a:pPr indent="0" algn="r">
              <a:lnSpc>
                <a:spcPct val="100000"/>
              </a:lnSpc>
              <a:buNone/>
            </a:pPr>
            <a:fld id="{AC76404D-0586-4B45-A5E7-345CCA19B21F}" type="slidenum">
              <a:rPr b="0" lang="da-DK" sz="1200" spc="-1" strike="noStrike">
                <a:solidFill>
                  <a:srgbClr val="8b8b8b"/>
                </a:solidFill>
                <a:latin typeface="Calibri"/>
              </a:rPr>
              <a:t>4</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en-US" sz="4400" spc="-1" strike="noStrike">
                <a:solidFill>
                  <a:srgbClr val="000000"/>
                </a:solidFill>
                <a:latin typeface="EB Garamond"/>
                <a:ea typeface="EB Garamond"/>
              </a:rPr>
              <a:t>Clic</a:t>
            </a:r>
            <a:r>
              <a:rPr b="0" lang="en-US" sz="4400" spc="-1" strike="noStrike">
                <a:solidFill>
                  <a:srgbClr val="000000"/>
                </a:solidFill>
                <a:latin typeface="EB Garamond"/>
                <a:ea typeface="EB Garamond"/>
              </a:rPr>
              <a:t>k to </a:t>
            </a:r>
            <a:r>
              <a:rPr b="0" lang="en-US" sz="4400" spc="-1" strike="noStrike">
                <a:solidFill>
                  <a:srgbClr val="000000"/>
                </a:solidFill>
                <a:latin typeface="EB Garamond"/>
                <a:ea typeface="EB Garamond"/>
              </a:rPr>
              <a:t>edit </a:t>
            </a:r>
            <a:r>
              <a:rPr b="0" lang="en-US" sz="4400" spc="-1" strike="noStrike">
                <a:solidFill>
                  <a:srgbClr val="000000"/>
                </a:solidFill>
                <a:latin typeface="EB Garamond"/>
                <a:ea typeface="EB Garamond"/>
              </a:rPr>
              <a:t>Mas</a:t>
            </a:r>
            <a:r>
              <a:rPr b="0" lang="en-US" sz="4400" spc="-1" strike="noStrike">
                <a:solidFill>
                  <a:srgbClr val="000000"/>
                </a:solidFill>
                <a:latin typeface="EB Garamond"/>
                <a:ea typeface="EB Garamond"/>
              </a:rPr>
              <a:t>ter </a:t>
            </a:r>
            <a:r>
              <a:rPr b="0" lang="en-US" sz="4400" spc="-1" strike="noStrike">
                <a:solidFill>
                  <a:srgbClr val="000000"/>
                </a:solidFill>
                <a:latin typeface="EB Garamond"/>
                <a:ea typeface="EB Garamond"/>
              </a:rPr>
              <a:t>title </a:t>
            </a:r>
            <a:r>
              <a:rPr b="0" lang="en-US" sz="4400" spc="-1" strike="noStrike">
                <a:solidFill>
                  <a:srgbClr val="000000"/>
                </a:solidFill>
                <a:latin typeface="EB Garamond"/>
                <a:ea typeface="EB Garamond"/>
              </a:rPr>
              <a:t>styl</a:t>
            </a:r>
            <a:r>
              <a:rPr b="0" lang="en-US" sz="4400" spc="-1" strike="noStrike">
                <a:solidFill>
                  <a:srgbClr val="000000"/>
                </a:solidFill>
                <a:latin typeface="EB Garamond"/>
                <a:ea typeface="EB Garamond"/>
              </a:rPr>
              <a:t>e</a:t>
            </a:r>
            <a:endParaRPr b="0" lang="da-DK" sz="4400" spc="-1" strike="noStrike">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en-US" sz="2800" spc="-1" strike="noStrike">
                <a:solidFill>
                  <a:srgbClr val="000000"/>
                </a:solidFill>
                <a:latin typeface="EB Garamond"/>
                <a:ea typeface="EB Garamond"/>
              </a:rPr>
              <a:t>Click to edit Master text styles</a:t>
            </a:r>
            <a:endParaRPr b="0" lang="da-DK" sz="2800" spc="-1" strike="noStrike">
              <a:solidFill>
                <a:srgbClr val="000000"/>
              </a:solidFill>
              <a:latin typeface="Calibri"/>
            </a:endParaRPr>
          </a:p>
          <a:p>
            <a:pPr lvl="1" marL="685800" indent="-228600">
              <a:lnSpc>
                <a:spcPct val="90000"/>
              </a:lnSpc>
              <a:spcBef>
                <a:spcPts val="499"/>
              </a:spcBef>
              <a:buClr>
                <a:srgbClr val="000000"/>
              </a:buClr>
              <a:buFont typeface="Arial"/>
              <a:buChar char="•"/>
            </a:pPr>
            <a:r>
              <a:rPr b="0" lang="en-US" sz="2400" spc="-1" strike="noStrike">
                <a:solidFill>
                  <a:srgbClr val="000000"/>
                </a:solidFill>
                <a:latin typeface="EB Garamond"/>
                <a:ea typeface="EB Garamond"/>
              </a:rPr>
              <a:t>Second level</a:t>
            </a:r>
            <a:endParaRPr b="0" lang="da-DK" sz="2400" spc="-1" strike="noStrike">
              <a:solidFill>
                <a:srgbClr val="000000"/>
              </a:solidFill>
              <a:latin typeface="Calibri"/>
            </a:endParaRPr>
          </a:p>
          <a:p>
            <a:pPr lvl="2" marL="1143000" indent="-228600">
              <a:lnSpc>
                <a:spcPct val="90000"/>
              </a:lnSpc>
              <a:spcBef>
                <a:spcPts val="499"/>
              </a:spcBef>
              <a:buClr>
                <a:srgbClr val="000000"/>
              </a:buClr>
              <a:buFont typeface="Arial"/>
              <a:buChar char="•"/>
            </a:pPr>
            <a:r>
              <a:rPr b="0" lang="en-US" sz="2000" spc="-1" strike="noStrike">
                <a:solidFill>
                  <a:srgbClr val="000000"/>
                </a:solidFill>
                <a:latin typeface="EB Garamond"/>
                <a:ea typeface="EB Garamond"/>
              </a:rPr>
              <a:t>Third level</a:t>
            </a:r>
            <a:endParaRPr b="0" lang="da-DK" sz="2000" spc="-1" strike="noStrike">
              <a:solidFill>
                <a:srgbClr val="000000"/>
              </a:solidFill>
              <a:latin typeface="Calibri"/>
            </a:endParaRPr>
          </a:p>
          <a:p>
            <a:pPr lvl="3" marL="1600200" indent="-228600">
              <a:lnSpc>
                <a:spcPct val="90000"/>
              </a:lnSpc>
              <a:spcBef>
                <a:spcPts val="499"/>
              </a:spcBef>
              <a:buClr>
                <a:srgbClr val="000000"/>
              </a:buClr>
              <a:buFont typeface="Arial"/>
              <a:buChar char="•"/>
            </a:pPr>
            <a:r>
              <a:rPr b="0" lang="en-US" sz="1800" spc="-1" strike="noStrike">
                <a:solidFill>
                  <a:srgbClr val="000000"/>
                </a:solidFill>
                <a:latin typeface="EB Garamond"/>
                <a:ea typeface="EB Garamond"/>
              </a:rPr>
              <a:t>Fourth level</a:t>
            </a:r>
            <a:endParaRPr b="0" lang="da-DK" sz="1800" spc="-1" strike="noStrike">
              <a:solidFill>
                <a:srgbClr val="000000"/>
              </a:solidFill>
              <a:latin typeface="Calibri"/>
            </a:endParaRPr>
          </a:p>
          <a:p>
            <a:pPr lvl="4" marL="2057400" indent="-228600">
              <a:lnSpc>
                <a:spcPct val="90000"/>
              </a:lnSpc>
              <a:spcBef>
                <a:spcPts val="499"/>
              </a:spcBef>
              <a:buClr>
                <a:srgbClr val="000000"/>
              </a:buClr>
              <a:buFont typeface="Arial"/>
              <a:buChar char="•"/>
            </a:pPr>
            <a:r>
              <a:rPr b="0" lang="en-US" sz="1800" spc="-1" strike="noStrike">
                <a:solidFill>
                  <a:srgbClr val="000000"/>
                </a:solidFill>
                <a:latin typeface="EB Garamond"/>
                <a:ea typeface="EB Garamond"/>
              </a:rPr>
              <a:t>Fifth level</a:t>
            </a:r>
            <a:endParaRPr b="0" lang="da-DK" sz="1800" spc="-1" strike="noStrike">
              <a:solidFill>
                <a:srgbClr val="000000"/>
              </a:solidFill>
              <a:latin typeface="Calibri"/>
            </a:endParaRP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b="0" lang="da-DK" sz="1200" spc="-1" strike="noStrike">
                <a:solidFill>
                  <a:srgbClr val="8b8b8b"/>
                </a:solidFill>
                <a:latin typeface="Calibri"/>
              </a:defRPr>
            </a:lvl1pPr>
          </a:lstStyle>
          <a:p>
            <a:pPr indent="0">
              <a:lnSpc>
                <a:spcPct val="100000"/>
              </a:lnSpc>
              <a:buNone/>
            </a:pPr>
            <a:r>
              <a:rPr b="0" lang="da-DK" sz="1200" spc="-1" strike="noStrike">
                <a:solidFill>
                  <a:srgbClr val="8b8b8b"/>
                </a:solidFill>
                <a:latin typeface="Calibri"/>
              </a:rPr>
              <a:t>&lt;date/time&gt;</a:t>
            </a:r>
            <a:endParaRPr b="0" lang="en-US" sz="1200" spc="-1" strike="noStrike">
              <a:solidFill>
                <a:srgbClr val="000000"/>
              </a:solidFill>
              <a:latin typeface="Times New Roman"/>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b="0" lang="en-US" sz="1400" spc="-1" strike="noStrike">
                <a:solidFill>
                  <a:srgbClr val="000000"/>
                </a:solidFill>
                <a:latin typeface="Times New Roman"/>
              </a:defRPr>
            </a:lvl1pPr>
          </a:lstStyle>
          <a:p>
            <a:pPr indent="0" algn="ctr">
              <a:buNone/>
            </a:pPr>
            <a:r>
              <a:rPr b="0" lang="en-US" sz="1400" spc="-1" strike="noStrike">
                <a:solidFill>
                  <a:srgbClr val="000000"/>
                </a:solidFill>
                <a:latin typeface="Times New Roman"/>
              </a:rPr>
              <a:t>&lt;footer&gt;</a:t>
            </a:r>
            <a:endParaRPr b="0" lang="en-US" sz="1400" spc="-1" strike="noStrike">
              <a:solidFill>
                <a:srgbClr val="000000"/>
              </a:solidFill>
              <a:latin typeface="Times New Roman"/>
            </a:endParaRP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da-DK" sz="1200" spc="-1" strike="noStrike">
                <a:solidFill>
                  <a:srgbClr val="8b8b8b"/>
                </a:solidFill>
                <a:latin typeface="Calibri"/>
              </a:defRPr>
            </a:lvl1pPr>
          </a:lstStyle>
          <a:p>
            <a:pPr indent="0" algn="r">
              <a:lnSpc>
                <a:spcPct val="100000"/>
              </a:lnSpc>
              <a:buNone/>
            </a:pPr>
            <a:fld id="{1BD0DD47-68D8-4B87-A930-AA94F25EF0A8}" type="slidenum">
              <a:rPr b="0" lang="da-DK" sz="1200" spc="-1" strike="noStrike">
                <a:solidFill>
                  <a:srgbClr val="8b8b8b"/>
                </a:solidFill>
                <a:latin typeface="Calibri"/>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 Target="slide44.xml"/><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10.png"/><Relationship Id="rId3" Type="http://schemas.openxmlformats.org/officeDocument/2006/relationships/image" Target="../media/image11.jpe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4.gif"/><Relationship Id="rId2" Type="http://schemas.openxmlformats.org/officeDocument/2006/relationships/image" Target="../media/image15.gif"/><Relationship Id="rId3" Type="http://schemas.openxmlformats.org/officeDocument/2006/relationships/image" Target="../media/image15.gif"/><Relationship Id="rId4" Type="http://schemas.openxmlformats.org/officeDocument/2006/relationships/image" Target="../media/image16.gif"/><Relationship Id="rId5" Type="http://schemas.openxmlformats.org/officeDocument/2006/relationships/image" Target="../media/image16.gif"/><Relationship Id="rId6" Type="http://schemas.openxmlformats.org/officeDocument/2006/relationships/image" Target="../media/image14.gif"/><Relationship Id="rId7" Type="http://schemas.openxmlformats.org/officeDocument/2006/relationships/image" Target="../media/image15.gif"/><Relationship Id="rId8"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 Target="slide44.xml"/><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17.jpeg"/><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jpeg"/><Relationship Id="rId6" Type="http://schemas.openxmlformats.org/officeDocument/2006/relationships/image" Target="../media/image21.jpeg"/><Relationship Id="rId7"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hyperlink" Target="https://robots.net/news/how-generative-ai-can-impact-artists-income-the-search-for-fair-compensation/" TargetMode="External"/><Relationship Id="rId2" Type="http://schemas.openxmlformats.org/officeDocument/2006/relationships/hyperlink" Target="https://itsartlaw.org/2024/02/26/artificial-intelligence-and-artists-intellectual-property-unpacking-copyright-infringement-allegations-in-andersen-v-stability-ai-ltd/" TargetMode="External"/><Relationship Id="rId3" Type="http://schemas.openxmlformats.org/officeDocument/2006/relationships/hyperlink" Target="https://techcrunch.com/2023/09/30/how-much-can-artists-make-from-generative-ai-vendors-wont-say/?guccounter=1&amp;guce_referrer=aHR0cHM6Ly9kdWNrZHVja2dvLmNvbS8&amp;guce_referrer_sig=AQAAAHo2QlAh10V9oA6JtvsYV0CxAUvO3sR84ICZ6w7v9rdeD2_Z6K8Z4G5BzNUntE20eP5R3oVBS5-pZEFRVZe1Pfuche0fHcZMHEoIUP_e-z0Q8UZpNGB74t4iH4r-aZKIRhDuZvEYfvjAdStASknhd4Oa1f0wCdRWQBfRNjy54E9b" TargetMode="External"/><Relationship Id="rId4" Type="http://schemas.openxmlformats.org/officeDocument/2006/relationships/hyperlink" Target="https://arxiv.org/abs/2202.00622" TargetMode="External"/><Relationship Id="rId5" Type="http://schemas.openxmlformats.org/officeDocument/2006/relationships/hyperlink" Target="https://arxiv.org/abs/2202.00622" TargetMode="External"/><Relationship Id="rId6"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 Target="slide44.xml"/><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6.jpeg"/><Relationship Id="rId3" Type="http://schemas.openxmlformats.org/officeDocument/2006/relationships/image" Target="../media/image21.jpeg"/><Relationship Id="rId4" Type="http://schemas.openxmlformats.org/officeDocument/2006/relationships/image" Target="../media/image28.png"/><Relationship Id="rId5" Type="http://schemas.openxmlformats.org/officeDocument/2006/relationships/image" Target="../media/image6.jpeg"/><Relationship Id="rId6" Type="http://schemas.openxmlformats.org/officeDocument/2006/relationships/image" Target="../media/image18.jpeg"/><Relationship Id="rId7" Type="http://schemas.openxmlformats.org/officeDocument/2006/relationships/image" Target="../media/image28.png"/><Relationship Id="rId8" Type="http://schemas.openxmlformats.org/officeDocument/2006/relationships/image" Target="../media/image6.jpeg"/><Relationship Id="rId9" Type="http://schemas.openxmlformats.org/officeDocument/2006/relationships/image" Target="../media/image11.jpeg"/><Relationship Id="rId10" Type="http://schemas.openxmlformats.org/officeDocument/2006/relationships/image" Target="../media/image28.png"/><Relationship Id="rId11" Type="http://schemas.openxmlformats.org/officeDocument/2006/relationships/image" Target="../media/image6.jpeg"/><Relationship Id="rId12" Type="http://schemas.openxmlformats.org/officeDocument/2006/relationships/image" Target="../media/image17.jpeg"/><Relationship Id="rId13" Type="http://schemas.openxmlformats.org/officeDocument/2006/relationships/image" Target="../media/image6.jpeg"/><Relationship Id="rId14"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6.jpeg"/><Relationship Id="rId3" Type="http://schemas.openxmlformats.org/officeDocument/2006/relationships/image" Target="../media/image21.jpeg"/><Relationship Id="rId4" Type="http://schemas.openxmlformats.org/officeDocument/2006/relationships/image" Target="../media/image28.png"/><Relationship Id="rId5" Type="http://schemas.openxmlformats.org/officeDocument/2006/relationships/image" Target="../media/image6.jpeg"/><Relationship Id="rId6" Type="http://schemas.openxmlformats.org/officeDocument/2006/relationships/image" Target="../media/image18.jpeg"/><Relationship Id="rId7" Type="http://schemas.openxmlformats.org/officeDocument/2006/relationships/image" Target="../media/image28.png"/><Relationship Id="rId8" Type="http://schemas.openxmlformats.org/officeDocument/2006/relationships/image" Target="../media/image6.jpeg"/><Relationship Id="rId9" Type="http://schemas.openxmlformats.org/officeDocument/2006/relationships/image" Target="../media/image11.jpeg"/><Relationship Id="rId10" Type="http://schemas.openxmlformats.org/officeDocument/2006/relationships/image" Target="../media/image28.png"/><Relationship Id="rId11" Type="http://schemas.openxmlformats.org/officeDocument/2006/relationships/image" Target="../media/image6.jpeg"/><Relationship Id="rId12" Type="http://schemas.openxmlformats.org/officeDocument/2006/relationships/image" Target="../media/image17.jpeg"/><Relationship Id="rId13" Type="http://schemas.openxmlformats.org/officeDocument/2006/relationships/image" Target="../media/image6.jpeg"/><Relationship Id="rId14"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6.jpeg"/><Relationship Id="rId3" Type="http://schemas.openxmlformats.org/officeDocument/2006/relationships/image" Target="../media/image18.jpeg"/><Relationship Id="rId4" Type="http://schemas.openxmlformats.org/officeDocument/2006/relationships/image" Target="../media/image11.jpeg"/><Relationship Id="rId5" Type="http://schemas.openxmlformats.org/officeDocument/2006/relationships/image" Target="../media/image17.jpeg"/><Relationship Id="rId6" Type="http://schemas.openxmlformats.org/officeDocument/2006/relationships/image" Target="../media/image21.jpeg"/><Relationship Id="rId7"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18.jpeg"/><Relationship Id="rId3" Type="http://schemas.openxmlformats.org/officeDocument/2006/relationships/image" Target="../media/image11.jpeg"/><Relationship Id="rId4" Type="http://schemas.openxmlformats.org/officeDocument/2006/relationships/image" Target="../media/image17.jpeg"/><Relationship Id="rId5" Type="http://schemas.openxmlformats.org/officeDocument/2006/relationships/image" Target="../media/image21.jpeg"/><Relationship Id="rId6" Type="http://schemas.openxmlformats.org/officeDocument/2006/relationships/image" Target="../media/image6.jpeg"/><Relationship Id="rId7"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6.jpeg"/><Relationship Id="rId3"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6.jpeg"/><Relationship Id="rId3" Type="http://schemas.openxmlformats.org/officeDocument/2006/relationships/image" Target="../media/image17.jpeg"/><Relationship Id="rId4" Type="http://schemas.openxmlformats.org/officeDocument/2006/relationships/image" Target="../media/image17.jpeg"/><Relationship Id="rId5"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6.jpeg"/><Relationship Id="rId3" Type="http://schemas.openxmlformats.org/officeDocument/2006/relationships/image" Target="../media/image11.jpeg"/><Relationship Id="rId4" Type="http://schemas.openxmlformats.org/officeDocument/2006/relationships/image" Target="../media/image11.jpeg"/><Relationship Id="rId5"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 Target="slide48.xml"/><Relationship Id="rId2" Type="http://schemas.openxmlformats.org/officeDocument/2006/relationships/image" Target="../media/image29.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chart" Target="../charts/chart1.xml"/><Relationship Id="rId2"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hyperlink" Target="https://www.gatsby.ucl.ac.uk/~balaji/udl2019/accepted-papers/UDL2019-paper-05.pdf" TargetMode="External"/><Relationship Id="rId2" Type="http://schemas.openxmlformats.org/officeDocument/2006/relationships/image" Target="../media/image35.png"/><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slide" Target="slide44.xml"/><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 Target="slide29.xml"/><Relationship Id="rId2" Type="http://schemas.openxmlformats.org/officeDocument/2006/relationships/image" Target="../media/image41.png"/><Relationship Id="rId3" Type="http://schemas.openxmlformats.org/officeDocument/2006/relationships/slideLayout" Target="../slideLayouts/slideLayout13.xml"/>
</Relationships>
</file>

<file path=ppt/slides/_rels/slide43.xml.rels><?xml version="1.0" encoding="UTF-8"?>
<Relationships xmlns="http://schemas.openxmlformats.org/package/2006/relationships"><Relationship Id="rId1" Type="http://schemas.openxmlformats.org/officeDocument/2006/relationships/slide" Target="slide48.xml"/><Relationship Id="rId2" Type="http://schemas.openxmlformats.org/officeDocument/2006/relationships/image" Target="../media/image42.png"/><Relationship Id="rId3" Type="http://schemas.openxmlformats.org/officeDocument/2006/relationships/slide" Target="slide48.xml"/><Relationship Id="rId4" Type="http://schemas.openxmlformats.org/officeDocument/2006/relationships/image" Target="../media/image42.png"/><Relationship Id="rId5" Type="http://schemas.openxmlformats.org/officeDocument/2006/relationships/slide" Target="slide48.xml"/><Relationship Id="rId6" Type="http://schemas.openxmlformats.org/officeDocument/2006/relationships/image" Target="../media/image42.png"/><Relationship Id="rId7" Type="http://schemas.openxmlformats.org/officeDocument/2006/relationships/slide" Target="slide48.xml"/><Relationship Id="rId8" Type="http://schemas.openxmlformats.org/officeDocument/2006/relationships/image" Target="../media/image43.png"/><Relationship Id="rId9" Type="http://schemas.openxmlformats.org/officeDocument/2006/relationships/slide" Target="slide48.xml"/><Relationship Id="rId10" Type="http://schemas.openxmlformats.org/officeDocument/2006/relationships/image" Target="../media/image44.png"/><Relationship Id="rId11" Type="http://schemas.openxmlformats.org/officeDocument/2006/relationships/slide" Target="slide48.xml"/><Relationship Id="rId12" Type="http://schemas.openxmlformats.org/officeDocument/2006/relationships/image" Target="../media/image44.png"/><Relationship Id="rId13" Type="http://schemas.openxmlformats.org/officeDocument/2006/relationships/slide" Target="slide48.xml"/><Relationship Id="rId14" Type="http://schemas.openxmlformats.org/officeDocument/2006/relationships/image" Target="../media/image44.png"/><Relationship Id="rId15" Type="http://schemas.openxmlformats.org/officeDocument/2006/relationships/slide" Target="slide48.xml"/><Relationship Id="rId16" Type="http://schemas.openxmlformats.org/officeDocument/2006/relationships/image" Target="../media/image44.png"/><Relationship Id="rId17" Type="http://schemas.openxmlformats.org/officeDocument/2006/relationships/slide" Target="slide48.xml"/><Relationship Id="rId18" Type="http://schemas.openxmlformats.org/officeDocument/2006/relationships/slide" Target="slide48.xml"/><Relationship Id="rId19" Type="http://schemas.openxmlformats.org/officeDocument/2006/relationships/slide" Target="slide48.xml"/><Relationship Id="rId20" Type="http://schemas.openxmlformats.org/officeDocument/2006/relationships/slideLayout" Target="../slideLayouts/slideLayout13.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5.xml.rels><?xml version="1.0" encoding="UTF-8"?>
<Relationships xmlns="http://schemas.openxmlformats.org/package/2006/relationships"><Relationship Id="rId1" Type="http://schemas.openxmlformats.org/officeDocument/2006/relationships/diagramData" Target="../diagrams/data1.xml"/><Relationship Id="rId2" Type="http://schemas.openxmlformats.org/officeDocument/2006/relationships/diagramLayout" Target="../diagrams/layout1.xml"/><Relationship Id="rId3" Type="http://schemas.openxmlformats.org/officeDocument/2006/relationships/diagramQuickStyle" Target="../diagrams/quickStyle1.xml"/><Relationship Id="rId4" Type="http://schemas.openxmlformats.org/officeDocument/2006/relationships/diagramColors" Target="../diagrams/colors1.xml"/><Relationship Id="rId5" Type="http://schemas.microsoft.com/office/2007/relationships/diagramDrawing" Target="../diagrams/drawing1.xml"/><Relationship Id="rId6" Type="http://schemas.openxmlformats.org/officeDocument/2006/relationships/slideLayout" Target="../slideLayouts/slideLayout13.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slide" Target="slide44.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image" Target="../media/image7.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831960" y="1709640"/>
            <a:ext cx="10515240" cy="2852280"/>
          </a:xfrm>
          <a:prstGeom prst="rect">
            <a:avLst/>
          </a:prstGeom>
          <a:noFill/>
          <a:ln w="0">
            <a:noFill/>
          </a:ln>
        </p:spPr>
        <p:txBody>
          <a:bodyPr anchor="b">
            <a:normAutofit/>
          </a:bodyPr>
          <a:p>
            <a:pPr indent="0" algn="r" rtl="1">
              <a:lnSpc>
                <a:spcPct val="90000"/>
              </a:lnSpc>
              <a:buNone/>
            </a:pPr>
            <a:r>
              <a:rPr b="0" lang="fa-IR" sz="4800" spc="-1" strike="noStrike">
                <a:solidFill>
                  <a:srgbClr val="000000"/>
                </a:solidFill>
                <a:latin typeface="IRANSans"/>
                <a:cs typeface="IRANSans"/>
              </a:rPr>
              <a:t>بومی‌سازی هوش‌مصنوعی: </a:t>
            </a:r>
            <a:r>
              <a:rPr b="0" lang="fa-IR" sz="4800" spc="-1" strike="noStrike">
                <a:solidFill>
                  <a:srgbClr val="000000"/>
                </a:solidFill>
                <a:latin typeface="IRANSans"/>
                <a:cs typeface="IRANSans"/>
              </a:rPr>
              <a:t>توضیح‌پذیری و توزیع‌پذیری</a:t>
            </a:r>
            <a:endParaRPr b="0" lang="da-DK" sz="4800" spc="-1" strike="noStrike">
              <a:solidFill>
                <a:srgbClr val="000000"/>
              </a:solidFill>
              <a:latin typeface="Calibri"/>
            </a:endParaRPr>
          </a:p>
        </p:txBody>
      </p:sp>
      <p:sp>
        <p:nvSpPr>
          <p:cNvPr id="83" name="PlaceHolder 2"/>
          <p:cNvSpPr>
            <a:spLocks noGrp="1"/>
          </p:cNvSpPr>
          <p:nvPr>
            <p:ph/>
          </p:nvPr>
        </p:nvSpPr>
        <p:spPr>
          <a:xfrm>
            <a:off x="831960" y="4589640"/>
            <a:ext cx="10515240" cy="1499760"/>
          </a:xfrm>
          <a:prstGeom prst="rect">
            <a:avLst/>
          </a:prstGeom>
          <a:noFill/>
          <a:ln w="0">
            <a:noFill/>
          </a:ln>
        </p:spPr>
        <p:txBody>
          <a:bodyPr anchor="t">
            <a:noAutofit/>
          </a:bodyPr>
          <a:p>
            <a:pPr indent="0" algn="r">
              <a:lnSpc>
                <a:spcPct val="90000"/>
              </a:lnSpc>
              <a:spcBef>
                <a:spcPts val="1001"/>
              </a:spcBef>
              <a:buNone/>
              <a:tabLst>
                <a:tab algn="l" pos="0"/>
              </a:tabLst>
            </a:pPr>
            <a:r>
              <a:rPr b="1" lang="fa-IR" sz="2400" spc="-1" strike="noStrike">
                <a:solidFill>
                  <a:srgbClr val="8b8b8b"/>
                </a:solidFill>
                <a:latin typeface="IRANSans"/>
                <a:cs typeface="IRANSans"/>
              </a:rPr>
              <a:t>سیاوش بیگدلی</a:t>
            </a:r>
            <a:endParaRPr b="0" lang="da-DK" sz="2400" spc="-1" strike="noStrike">
              <a:solidFill>
                <a:srgbClr val="000000"/>
              </a:solidFill>
              <a:latin typeface="Calibri"/>
            </a:endParaRPr>
          </a:p>
          <a:p>
            <a:pPr indent="0" algn="r">
              <a:lnSpc>
                <a:spcPct val="90000"/>
              </a:lnSpc>
              <a:spcBef>
                <a:spcPts val="1001"/>
              </a:spcBef>
              <a:buNone/>
              <a:tabLst>
                <a:tab algn="l" pos="0"/>
              </a:tabLst>
            </a:pPr>
            <a:r>
              <a:rPr b="0" lang="fa-IR" sz="2400" spc="-1" strike="noStrike">
                <a:solidFill>
                  <a:srgbClr val="8b8b8b"/>
                </a:solidFill>
                <a:latin typeface="Linux Libertine"/>
                <a:cs typeface="IRANSans"/>
              </a:rPr>
              <a:t>علی‌اکبر شمس، محمد کاظم داوودی، حسن کربلایی</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838080" y="365040"/>
            <a:ext cx="10515240" cy="1325160"/>
          </a:xfrm>
          <a:prstGeom prst="rect">
            <a:avLst/>
          </a:prstGeom>
          <a:noFill/>
          <a:ln w="0">
            <a:noFill/>
          </a:ln>
        </p:spPr>
        <p:txBody>
          <a:bodyPr anchor="ctr">
            <a:normAutofit fontScale="93000"/>
          </a:bodyPr>
          <a:p>
            <a:pPr indent="0" algn="ctr">
              <a:lnSpc>
                <a:spcPct val="90000"/>
              </a:lnSpc>
              <a:buNone/>
            </a:pPr>
            <a:r>
              <a:rPr b="0" lang="da-DK" sz="4400" spc="-1" strike="noStrike">
                <a:solidFill>
                  <a:srgbClr val="000000"/>
                </a:solidFill>
                <a:latin typeface="IRANSans"/>
                <a:ea typeface="EB Garamond"/>
              </a:rPr>
              <a:t> </a:t>
            </a:r>
            <a:r>
              <a:rPr b="0" lang="en-US" sz="4400" spc="-1" strike="noStrike">
                <a:solidFill>
                  <a:srgbClr val="000000"/>
                </a:solidFill>
                <a:latin typeface="IRANSans"/>
                <a:ea typeface="EB Garamond"/>
              </a:rPr>
              <a:t>(eXplain</a:t>
            </a:r>
            <a:r>
              <a:rPr b="0" lang="en-US" sz="4400" spc="-1" strike="noStrike">
                <a:solidFill>
                  <a:srgbClr val="000000"/>
                </a:solidFill>
                <a:latin typeface="IRANSans"/>
                <a:ea typeface="EB Garamond"/>
              </a:rPr>
              <a:t>able AI) </a:t>
            </a:r>
            <a:r>
              <a:rPr b="0" lang="fa-IR" sz="4400" spc="-1" strike="noStrike">
                <a:solidFill>
                  <a:srgbClr val="000000"/>
                </a:solidFill>
                <a:latin typeface="IRANSans"/>
                <a:cs typeface="IRANSans"/>
              </a:rPr>
              <a:t>هوش‌مصن</a:t>
            </a:r>
            <a:r>
              <a:rPr b="0" lang="fa-IR" sz="4400" spc="-1" strike="noStrike">
                <a:solidFill>
                  <a:srgbClr val="000000"/>
                </a:solidFill>
                <a:latin typeface="IRANSans"/>
                <a:cs typeface="IRANSans"/>
              </a:rPr>
              <a:t>وعی </a:t>
            </a:r>
            <a:r>
              <a:rPr b="0" lang="fa-IR" sz="4400" spc="-1" strike="noStrike">
                <a:solidFill>
                  <a:srgbClr val="000000"/>
                </a:solidFill>
                <a:latin typeface="IRANSans"/>
                <a:cs typeface="IRANSans"/>
              </a:rPr>
              <a:t>توضیح‌پذیر</a:t>
            </a:r>
            <a:br>
              <a:rPr sz="4400"/>
            </a:br>
            <a:r>
              <a:rPr b="0" lang="en-US" sz="1600" spc="-1" strike="noStrike">
                <a:solidFill>
                  <a:srgbClr val="000000"/>
                </a:solidFill>
                <a:latin typeface="Linux Libertine"/>
                <a:ea typeface="Linux Libertine"/>
              </a:rPr>
              <a:t>[Nina Wang, Paraskevas </a:t>
            </a:r>
            <a:r>
              <a:rPr b="0" lang="en-US" sz="1600" spc="-1" strike="noStrike">
                <a:solidFill>
                  <a:srgbClr val="000000"/>
                </a:solidFill>
                <a:latin typeface="Linux Libertine"/>
                <a:ea typeface="Linux Libertine"/>
              </a:rPr>
              <a:t>Pegios]</a:t>
            </a:r>
            <a:endParaRPr b="0" lang="da-DK" sz="1600" spc="-1" strike="noStrike">
              <a:solidFill>
                <a:srgbClr val="000000"/>
              </a:solidFill>
              <a:latin typeface="Calibri"/>
            </a:endParaRPr>
          </a:p>
        </p:txBody>
      </p:sp>
      <p:sp>
        <p:nvSpPr>
          <p:cNvPr id="123"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ورودی‌های خلافِ واقع</a:t>
            </a:r>
            <a:r>
              <a:rPr b="0" lang="en-US" sz="2800" spc="-1" strike="noStrike">
                <a:solidFill>
                  <a:srgbClr val="000000"/>
                </a:solidFill>
                <a:latin typeface="IRANSans"/>
                <a:ea typeface="EB Garamond"/>
              </a:rPr>
              <a:t> (</a:t>
            </a:r>
            <a:r>
              <a:rPr b="0" lang="en-US" sz="2800" spc="-1" strike="noStrike">
                <a:solidFill>
                  <a:srgbClr val="000000"/>
                </a:solidFill>
                <a:latin typeface="IRANSans"/>
                <a:ea typeface="EB Garamond"/>
              </a:rPr>
              <a:t>counterfactual</a:t>
            </a:r>
            <a:r>
              <a:rPr b="0" lang="en-US" sz="2800" spc="-1" strike="noStrike">
                <a:solidFill>
                  <a:srgbClr val="000000"/>
                </a:solidFill>
                <a:latin typeface="IRANSans"/>
                <a:ea typeface="EB Garamond"/>
              </a:rPr>
              <a:t>) </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اگر قسمتی را از ورودی حذف کنم تصمیم مدل عوض میشود؟</a:t>
            </a:r>
            <a:endParaRPr b="0" lang="da-DK" sz="2800" spc="-1" strike="noStrike">
              <a:solidFill>
                <a:srgbClr val="000000"/>
              </a:solidFill>
              <a:latin typeface="Calibri"/>
            </a:endParaRPr>
          </a:p>
        </p:txBody>
      </p:sp>
      <p:pic>
        <p:nvPicPr>
          <p:cNvPr id="124" name="Picture 2" descr=""/>
          <p:cNvPicPr/>
          <p:nvPr/>
        </p:nvPicPr>
        <p:blipFill>
          <a:blip r:embed="rId1"/>
          <a:stretch/>
        </p:blipFill>
        <p:spPr>
          <a:xfrm>
            <a:off x="0" y="3434760"/>
            <a:ext cx="12191760" cy="29358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Slide Zoom 5" descr="">
            <a:hlinkClick r:id="rId1" action="ppaction://hlinksldjump"/>
          </p:cNvPr>
          <p:cNvPicPr/>
          <p:nvPr/>
        </p:nvPicPr>
        <p:blipFill>
          <a:blip r:embed="rId2"/>
          <a:stretch/>
        </p:blipFill>
        <p:spPr>
          <a:xfrm>
            <a:off x="0" y="0"/>
            <a:ext cx="12191760" cy="6857640"/>
          </a:xfrm>
          <a:prstGeom prst="rect">
            <a:avLst/>
          </a:prstGeom>
          <a:ln w="3175">
            <a:solidFill>
              <a:srgbClr val="d3d3d3"/>
            </a:solidFill>
            <a:round/>
          </a:ln>
        </p:spPr>
      </p:pic>
      <p:sp>
        <p:nvSpPr>
          <p:cNvPr id="126" name="Oval 1"/>
          <p:cNvSpPr/>
          <p:nvPr/>
        </p:nvSpPr>
        <p:spPr>
          <a:xfrm>
            <a:off x="2920320" y="3599280"/>
            <a:ext cx="2968200" cy="67212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a:t>
            </a:r>
            <a:r>
              <a:rPr b="0" lang="fa-IR" sz="4400" spc="-1" strike="noStrike">
                <a:solidFill>
                  <a:srgbClr val="000000"/>
                </a:solidFill>
                <a:latin typeface="IRANSans"/>
                <a:cs typeface="IRANSans"/>
              </a:rPr>
              <a:t>وعی </a:t>
            </a:r>
            <a:r>
              <a:rPr b="0" lang="fa-IR" sz="4400" spc="-1" strike="noStrike">
                <a:solidFill>
                  <a:srgbClr val="000000"/>
                </a:solidFill>
                <a:latin typeface="IRANSans"/>
                <a:cs typeface="IRANSans"/>
              </a:rPr>
              <a:t>توضیح‌پذیر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eXplain</a:t>
            </a:r>
            <a:r>
              <a:rPr b="0" lang="en-US" sz="4400" spc="-1" strike="noStrike">
                <a:solidFill>
                  <a:srgbClr val="000000"/>
                </a:solidFill>
                <a:latin typeface="IRANSans"/>
                <a:ea typeface="EB Garamond"/>
              </a:rPr>
              <a:t>able AI</a:t>
            </a:r>
            <a:r>
              <a:rPr b="0" lang="en-US" sz="4400" spc="-1" strike="noStrike">
                <a:solidFill>
                  <a:srgbClr val="000000"/>
                </a:solidFill>
                <a:latin typeface="IRANSans"/>
                <a:ea typeface="EB Garamond"/>
              </a:rPr>
              <a:t>)</a:t>
            </a:r>
            <a:endParaRPr b="0" lang="da-DK" sz="4400" spc="-1" strike="noStrike">
              <a:solidFill>
                <a:srgbClr val="000000"/>
              </a:solidFill>
              <a:latin typeface="Calibri"/>
            </a:endParaRPr>
          </a:p>
        </p:txBody>
      </p:sp>
      <p:sp>
        <p:nvSpPr>
          <p:cNvPr id="128" name="TextBox 5"/>
          <p:cNvSpPr/>
          <p:nvPr/>
        </p:nvSpPr>
        <p:spPr>
          <a:xfrm>
            <a:off x="2509560" y="3668400"/>
            <a:ext cx="83952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a:t>
            </a:r>
            <a:endParaRPr b="0" lang="en-US" sz="1600" spc="-1" strike="noStrike">
              <a:solidFill>
                <a:srgbClr val="000000"/>
              </a:solidFill>
              <a:latin typeface="Arial"/>
            </a:endParaRPr>
          </a:p>
        </p:txBody>
      </p:sp>
      <p:sp>
        <p:nvSpPr>
          <p:cNvPr id="129" name="Trapezoid 8"/>
          <p:cNvSpPr/>
          <p:nvPr/>
        </p:nvSpPr>
        <p:spPr>
          <a:xfrm rot="5400000">
            <a:off x="5576400" y="975240"/>
            <a:ext cx="1445040" cy="399312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nSpc>
                <a:spcPct val="100000"/>
              </a:lnSpc>
            </a:pPr>
            <a:r>
              <a:rPr b="0" lang="fa-IR" sz="2800" spc="-1" strike="noStrike">
                <a:solidFill>
                  <a:schemeClr val="lt1"/>
                </a:solidFill>
                <a:latin typeface="IRANSans"/>
                <a:cs typeface="IRANSans"/>
              </a:rPr>
              <a:t>شبکه‌ی عصبی</a:t>
            </a:r>
            <a:r>
              <a:rPr b="0" lang="en-US" sz="2800" spc="-1" strike="noStrike">
                <a:solidFill>
                  <a:schemeClr val="lt1"/>
                </a:solidFill>
                <a:latin typeface="IRANSans"/>
              </a:rPr>
              <a:t> </a:t>
            </a:r>
            <a:endParaRPr b="0" lang="en-US" sz="2800" spc="-1" strike="noStrike">
              <a:solidFill>
                <a:srgbClr val="000000"/>
              </a:solidFill>
              <a:latin typeface="Arial"/>
            </a:endParaRPr>
          </a:p>
        </p:txBody>
      </p:sp>
      <p:sp>
        <p:nvSpPr>
          <p:cNvPr id="130" name="TextBox 10"/>
          <p:cNvSpPr/>
          <p:nvPr/>
        </p:nvSpPr>
        <p:spPr>
          <a:xfrm>
            <a:off x="9110160" y="2562480"/>
            <a:ext cx="1218960" cy="8197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خروجی</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٪۹</a:t>
            </a:r>
            <a:r>
              <a:rPr b="1" lang="en-US" sz="1600" spc="-1" strike="noStrike">
                <a:solidFill>
                  <a:srgbClr val="000000"/>
                </a:solidFill>
                <a:latin typeface="IRANSans"/>
                <a:ea typeface="EB Garamond"/>
              </a:rPr>
              <a:t>1</a:t>
            </a:r>
            <a:endParaRPr b="0" lang="en-US" sz="1600" spc="-1" strike="noStrike">
              <a:solidFill>
                <a:srgbClr val="000000"/>
              </a:solidFill>
              <a:latin typeface="Arial"/>
            </a:endParaRPr>
          </a:p>
        </p:txBody>
      </p:sp>
      <p:cxnSp>
        <p:nvCxnSpPr>
          <p:cNvPr id="131" name="Straight Arrow Connector 12"/>
          <p:cNvCxnSpPr>
            <a:endCxn id="129" idx="2"/>
          </p:cNvCxnSpPr>
          <p:nvPr/>
        </p:nvCxnSpPr>
        <p:spPr>
          <a:xfrm>
            <a:off x="3690360" y="2972160"/>
            <a:ext cx="612360" cy="360"/>
          </a:xfrm>
          <a:prstGeom prst="straightConnector1">
            <a:avLst/>
          </a:prstGeom>
          <a:ln w="38100">
            <a:solidFill>
              <a:srgbClr val="000000"/>
            </a:solidFill>
            <a:tailEnd len="med" type="triangle" w="med"/>
          </a:ln>
        </p:spPr>
      </p:cxnSp>
      <p:cxnSp>
        <p:nvCxnSpPr>
          <p:cNvPr id="132" name="Straight Arrow Connector 13"/>
          <p:cNvCxnSpPr>
            <a:stCxn id="129" idx="0"/>
            <a:endCxn id="130" idx="1"/>
          </p:cNvCxnSpPr>
          <p:nvPr/>
        </p:nvCxnSpPr>
        <p:spPr>
          <a:xfrm>
            <a:off x="8295480" y="2972160"/>
            <a:ext cx="815040" cy="360"/>
          </a:xfrm>
          <a:prstGeom prst="straightConnector1">
            <a:avLst/>
          </a:prstGeom>
          <a:ln w="38100">
            <a:solidFill>
              <a:srgbClr val="000000"/>
            </a:solidFill>
            <a:tailEnd len="med" type="triangle" w="med"/>
          </a:ln>
        </p:spPr>
      </p:cxnSp>
      <p:sp>
        <p:nvSpPr>
          <p:cNvPr id="133" name="Left Brace 18"/>
          <p:cNvSpPr/>
          <p:nvPr/>
        </p:nvSpPr>
        <p:spPr>
          <a:xfrm rot="16200000">
            <a:off x="5617440" y="753840"/>
            <a:ext cx="893520" cy="7589880"/>
          </a:xfrm>
          <a:prstGeom prst="leftBrace">
            <a:avLst>
              <a:gd name="adj1" fmla="val 74228"/>
              <a:gd name="adj2" fmla="val 50000"/>
            </a:avLst>
          </a:prstGeom>
          <a:noFill/>
          <a:ln w="38100">
            <a:solidFill>
              <a:srgbClr val="000000"/>
            </a:solidFill>
          </a:ln>
        </p:spPr>
        <p:style>
          <a:lnRef idx="1">
            <a:schemeClr val="accent1"/>
          </a:lnRef>
          <a:fillRef idx="0">
            <a:schemeClr val="accent1"/>
          </a:fillRef>
          <a:effectRef idx="0">
            <a:schemeClr val="accent1"/>
          </a:effectRef>
          <a:fontRef idx="minor"/>
        </p:style>
        <p:txBody>
          <a:bodyPr lIns="90000" rIns="90000" tIns="45000" bIns="45000" anchor="ctr" vert="vert" rot="5400000">
            <a:noAutofit/>
          </a:bodyPr>
          <a:p>
            <a:pPr algn="ctr">
              <a:lnSpc>
                <a:spcPct val="100000"/>
              </a:lnSpc>
            </a:pPr>
            <a:r>
              <a:rPr b="1" lang="fa-IR" sz="2000" spc="-1" strike="noStrike">
                <a:solidFill>
                  <a:srgbClr val="000000"/>
                </a:solidFill>
                <a:latin typeface="IRANSans"/>
                <a:cs typeface="IRANSans"/>
              </a:rPr>
              <a:t>مدل بر چه اساسی این تصمیم را گرفته؟</a:t>
            </a:r>
            <a:endParaRPr b="0" lang="en-US" sz="2000" spc="-1" strike="noStrike">
              <a:solidFill>
                <a:srgbClr val="000000"/>
              </a:solidFill>
              <a:latin typeface="Arial"/>
            </a:endParaRPr>
          </a:p>
        </p:txBody>
      </p:sp>
      <p:sp>
        <p:nvSpPr>
          <p:cNvPr id="134" name="TextBox 19"/>
          <p:cNvSpPr/>
          <p:nvPr/>
        </p:nvSpPr>
        <p:spPr>
          <a:xfrm>
            <a:off x="318240" y="5382000"/>
            <a:ext cx="5140440" cy="576360"/>
          </a:xfrm>
          <a:prstGeom prst="rect">
            <a:avLst/>
          </a:prstGeom>
          <a:noFill/>
          <a:ln w="0">
            <a:noFill/>
          </a:ln>
        </p:spPr>
        <p:style>
          <a:lnRef idx="0"/>
          <a:fillRef idx="0"/>
          <a:effectRef idx="0"/>
          <a:fontRef idx="minor"/>
        </p:style>
        <p:txBody>
          <a:bodyPr wrap="none" lIns="90000" rIns="90000" tIns="45000" bIns="45000" anchor="t">
            <a:spAutoFit/>
          </a:bodyPr>
          <a:p>
            <a:pPr algn="r" rtl="1">
              <a:lnSpc>
                <a:spcPct val="100000"/>
              </a:lnSpc>
            </a:pPr>
            <a:r>
              <a:rPr b="0" lang="fa-IR" sz="1600" spc="-1" strike="noStrike">
                <a:solidFill>
                  <a:srgbClr val="000000"/>
                </a:solidFill>
                <a:latin typeface="IRANSans"/>
                <a:cs typeface="IRANSans"/>
              </a:rPr>
              <a:t>توضیح: شباهت با نمونه‌های اولیه </a:t>
            </a:r>
            <a:r>
              <a:rPr b="0" lang="en-US" sz="1600" spc="-1" strike="noStrike">
                <a:solidFill>
                  <a:srgbClr val="000000"/>
                </a:solidFill>
                <a:latin typeface="IRANSans"/>
                <a:ea typeface="EB Garamond"/>
              </a:rPr>
              <a:t>(</a:t>
            </a:r>
            <a:r>
              <a:rPr b="0" lang="en-US" sz="1600" spc="-1" strike="noStrike">
                <a:solidFill>
                  <a:srgbClr val="000000"/>
                </a:solidFill>
                <a:latin typeface="IRANSans"/>
                <a:ea typeface="EB Garamond"/>
              </a:rPr>
              <a:t>prototype</a:t>
            </a:r>
            <a:r>
              <a:rPr b="0" lang="en-US" sz="1600" spc="-1" strike="noStrike">
                <a:solidFill>
                  <a:srgbClr val="000000"/>
                </a:solidFill>
                <a:latin typeface="IRANSans"/>
                <a:ea typeface="EB Garamond"/>
              </a:rPr>
              <a:t>)</a:t>
            </a:r>
            <a:endParaRPr b="0" lang="en-US" sz="1600" spc="-1" strike="noStrike">
              <a:solidFill>
                <a:srgbClr val="000000"/>
              </a:solidFill>
              <a:latin typeface="Arial"/>
            </a:endParaRPr>
          </a:p>
          <a:p>
            <a:pPr algn="r" rtl="1">
              <a:lnSpc>
                <a:spcPct val="100000"/>
              </a:lnSpc>
            </a:pPr>
            <a:r>
              <a:rPr b="0" lang="fa-IR" sz="1600" spc="-1" strike="noStrike">
                <a:solidFill>
                  <a:srgbClr val="000000"/>
                </a:solidFill>
                <a:latin typeface="IRANSans"/>
                <a:cs typeface="IRANSans"/>
              </a:rPr>
              <a:t>نشان دادن نمونه‌ها که در تصمیم اثر داشتند و مقدار شباهت</a:t>
            </a:r>
            <a:endParaRPr b="0" lang="en-US" sz="1600" spc="-1" strike="noStrike">
              <a:solidFill>
                <a:srgbClr val="000000"/>
              </a:solidFill>
              <a:latin typeface="Arial"/>
            </a:endParaRPr>
          </a:p>
        </p:txBody>
      </p:sp>
      <p:pic>
        <p:nvPicPr>
          <p:cNvPr id="135" name="Picture 4" descr="A red apple with a stem&#10;&#10;Description automatically generated with medium confidence"/>
          <p:cNvPicPr/>
          <p:nvPr/>
        </p:nvPicPr>
        <p:blipFill>
          <a:blip r:embed="rId1"/>
          <a:stretch/>
        </p:blipFill>
        <p:spPr>
          <a:xfrm flipH="1">
            <a:off x="2269800" y="2356920"/>
            <a:ext cx="1311120" cy="1311120"/>
          </a:xfrm>
          <a:prstGeom prst="rect">
            <a:avLst/>
          </a:prstGeom>
          <a:ln w="0">
            <a:solidFill>
              <a:srgbClr val="000000"/>
            </a:solidFill>
          </a:ln>
        </p:spPr>
      </p:pic>
      <p:sp>
        <p:nvSpPr>
          <p:cNvPr id="136" name="Rectangle 1"/>
          <p:cNvSpPr/>
          <p:nvPr/>
        </p:nvSpPr>
        <p:spPr>
          <a:xfrm>
            <a:off x="6604920" y="1997640"/>
            <a:ext cx="916560" cy="2007360"/>
          </a:xfrm>
          <a:prstGeom prst="rect">
            <a:avLst/>
          </a:prstGeom>
          <a:solidFill>
            <a:srgbClr val="ffffff"/>
          </a:solidFill>
          <a:ln>
            <a:solidFill>
              <a:srgbClr val="3cc9cc"/>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pic>
        <p:nvPicPr>
          <p:cNvPr id="137" name="Picture 2" descr="A red apple with a stem&#10;&#10;Description automatically generated with medium confidence"/>
          <p:cNvPicPr/>
          <p:nvPr/>
        </p:nvPicPr>
        <p:blipFill>
          <a:blip r:embed="rId2"/>
          <a:stretch/>
        </p:blipFill>
        <p:spPr>
          <a:xfrm flipH="1">
            <a:off x="6657480" y="2042640"/>
            <a:ext cx="516960" cy="413280"/>
          </a:xfrm>
          <a:prstGeom prst="rect">
            <a:avLst/>
          </a:prstGeom>
          <a:ln w="0">
            <a:noFill/>
          </a:ln>
        </p:spPr>
      </p:pic>
      <p:pic>
        <p:nvPicPr>
          <p:cNvPr id="138" name="Picture 3" descr="An orange with a green leaf&#10;&#10;Description automatically generated with medium confidence"/>
          <p:cNvPicPr/>
          <p:nvPr/>
        </p:nvPicPr>
        <p:blipFill>
          <a:blip r:embed="rId3"/>
          <a:srcRect l="41801" t="16097" r="2457" b="14778"/>
          <a:stretch/>
        </p:blipFill>
        <p:spPr>
          <a:xfrm>
            <a:off x="6680160" y="2521440"/>
            <a:ext cx="471240" cy="389520"/>
          </a:xfrm>
          <a:prstGeom prst="rect">
            <a:avLst/>
          </a:prstGeom>
          <a:ln w="0">
            <a:noFill/>
          </a:ln>
        </p:spPr>
      </p:pic>
      <p:pic>
        <p:nvPicPr>
          <p:cNvPr id="139" name="Picture 7" descr="A green apple on a white plate&#10;&#10;Description automatically generated"/>
          <p:cNvPicPr/>
          <p:nvPr/>
        </p:nvPicPr>
        <p:blipFill>
          <a:blip r:embed="rId4"/>
          <a:stretch/>
        </p:blipFill>
        <p:spPr>
          <a:xfrm flipH="1">
            <a:off x="6705360" y="2976120"/>
            <a:ext cx="421560" cy="482040"/>
          </a:xfrm>
          <a:prstGeom prst="rect">
            <a:avLst/>
          </a:prstGeom>
          <a:ln w="0">
            <a:noFill/>
          </a:ln>
        </p:spPr>
      </p:pic>
      <p:pic>
        <p:nvPicPr>
          <p:cNvPr id="140" name="Picture 11" descr="A picture containing citrus, orange, fruit, oranges&#10;&#10;Description automatically generated"/>
          <p:cNvPicPr/>
          <p:nvPr/>
        </p:nvPicPr>
        <p:blipFill>
          <a:blip r:embed="rId5"/>
          <a:stretch/>
        </p:blipFill>
        <p:spPr>
          <a:xfrm flipH="1">
            <a:off x="6747120" y="3523320"/>
            <a:ext cx="337680" cy="377280"/>
          </a:xfrm>
          <a:prstGeom prst="rect">
            <a:avLst/>
          </a:prstGeom>
          <a:ln w="0">
            <a:noFill/>
          </a:ln>
        </p:spPr>
      </p:pic>
      <p:sp>
        <p:nvSpPr>
          <p:cNvPr id="141" name="TextBox 15"/>
          <p:cNvSpPr/>
          <p:nvPr/>
        </p:nvSpPr>
        <p:spPr>
          <a:xfrm>
            <a:off x="7079760" y="2119320"/>
            <a:ext cx="702000" cy="17931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a-IR" sz="1600" spc="-1" strike="noStrike">
                <a:solidFill>
                  <a:srgbClr val="000000"/>
                </a:solidFill>
                <a:latin typeface="IRANSans"/>
                <a:cs typeface="IRANSans"/>
              </a:rPr>
              <a:t>٪۷۰</a:t>
            </a:r>
            <a:endParaRPr b="0" lang="en-US" sz="1600" spc="-1" strike="noStrike">
              <a:solidFill>
                <a:srgbClr val="000000"/>
              </a:solidFill>
              <a:latin typeface="Arial"/>
            </a:endParaRPr>
          </a:p>
          <a:p>
            <a:pPr>
              <a:lnSpc>
                <a:spcPct val="100000"/>
              </a:lnSpc>
            </a:pPr>
            <a:endParaRPr b="0" lang="en-US" sz="1600" spc="-1" strike="noStrike">
              <a:solidFill>
                <a:srgbClr val="000000"/>
              </a:solidFill>
              <a:latin typeface="Arial"/>
            </a:endParaRPr>
          </a:p>
          <a:p>
            <a:pPr>
              <a:lnSpc>
                <a:spcPct val="100000"/>
              </a:lnSpc>
            </a:pPr>
            <a:r>
              <a:rPr b="1" lang="fa-IR" sz="1600" spc="-1" strike="noStrike">
                <a:solidFill>
                  <a:srgbClr val="000000"/>
                </a:solidFill>
                <a:latin typeface="IRANSans"/>
                <a:cs typeface="IRANSans"/>
              </a:rPr>
              <a:t>۱٪</a:t>
            </a:r>
            <a:endParaRPr b="0" lang="en-US" sz="1600" spc="-1" strike="noStrike">
              <a:solidFill>
                <a:srgbClr val="000000"/>
              </a:solidFill>
              <a:latin typeface="Arial"/>
            </a:endParaRPr>
          </a:p>
          <a:p>
            <a:pPr>
              <a:lnSpc>
                <a:spcPct val="100000"/>
              </a:lnSpc>
            </a:pPr>
            <a:endParaRPr b="0" lang="en-US" sz="1600" spc="-1" strike="noStrike">
              <a:solidFill>
                <a:srgbClr val="000000"/>
              </a:solidFill>
              <a:latin typeface="Arial"/>
            </a:endParaRPr>
          </a:p>
          <a:p>
            <a:pPr>
              <a:lnSpc>
                <a:spcPct val="100000"/>
              </a:lnSpc>
            </a:pPr>
            <a:r>
              <a:rPr b="1" lang="fa-IR" sz="1600" spc="-1" strike="noStrike">
                <a:solidFill>
                  <a:srgbClr val="000000"/>
                </a:solidFill>
                <a:latin typeface="IRANSans"/>
                <a:cs typeface="IRANSans"/>
              </a:rPr>
              <a:t>۵٪</a:t>
            </a:r>
            <a:endParaRPr b="0" lang="en-US" sz="1600" spc="-1" strike="noStrike">
              <a:solidFill>
                <a:srgbClr val="000000"/>
              </a:solidFill>
              <a:latin typeface="Arial"/>
            </a:endParaRPr>
          </a:p>
          <a:p>
            <a:pPr>
              <a:lnSpc>
                <a:spcPct val="100000"/>
              </a:lnSpc>
            </a:pPr>
            <a:endParaRPr b="0" lang="en-US" sz="1600" spc="-1" strike="noStrike">
              <a:solidFill>
                <a:srgbClr val="000000"/>
              </a:solidFill>
              <a:latin typeface="Arial"/>
            </a:endParaRPr>
          </a:p>
          <a:p>
            <a:pPr>
              <a:lnSpc>
                <a:spcPct val="100000"/>
              </a:lnSpc>
            </a:pPr>
            <a:r>
              <a:rPr b="1" lang="fa-IR" sz="1600" spc="-1" strike="noStrike">
                <a:solidFill>
                  <a:srgbClr val="000000"/>
                </a:solidFill>
                <a:latin typeface="IRANSans"/>
                <a:cs typeface="IRANSans"/>
              </a:rPr>
              <a:t>۰٪</a:t>
            </a:r>
            <a:endParaRPr b="0" lang="en-US" sz="1600" spc="-1" strike="noStrike">
              <a:solidFill>
                <a:srgbClr val="000000"/>
              </a:solidFill>
              <a:latin typeface="Arial"/>
            </a:endParaRPr>
          </a:p>
        </p:txBody>
      </p:sp>
      <p:grpSp>
        <p:nvGrpSpPr>
          <p:cNvPr id="142" name="Group 24"/>
          <p:cNvGrpSpPr/>
          <p:nvPr/>
        </p:nvGrpSpPr>
        <p:grpSpPr>
          <a:xfrm>
            <a:off x="5351760" y="5102280"/>
            <a:ext cx="1370160" cy="1409400"/>
            <a:chOff x="5351760" y="5102280"/>
            <a:chExt cx="1370160" cy="1409400"/>
          </a:xfrm>
        </p:grpSpPr>
        <p:pic>
          <p:nvPicPr>
            <p:cNvPr id="143" name="Picture 17" descr="A red apple with a stem&#10;&#10;Description automatically generated with medium confidence"/>
            <p:cNvPicPr/>
            <p:nvPr/>
          </p:nvPicPr>
          <p:blipFill>
            <a:blip r:embed="rId6"/>
            <a:srcRect l="11911" t="0" r="8087" b="0"/>
            <a:stretch/>
          </p:blipFill>
          <p:spPr>
            <a:xfrm flipH="1">
              <a:off x="5407920" y="5102280"/>
              <a:ext cx="1314000" cy="1314000"/>
            </a:xfrm>
            <a:prstGeom prst="rect">
              <a:avLst/>
            </a:prstGeom>
            <a:ln w="0">
              <a:solidFill>
                <a:srgbClr val="000000"/>
              </a:solidFill>
            </a:ln>
          </p:spPr>
        </p:pic>
        <p:sp>
          <p:nvSpPr>
            <p:cNvPr id="144" name="TextBox 21"/>
            <p:cNvSpPr/>
            <p:nvPr/>
          </p:nvSpPr>
          <p:spPr>
            <a:xfrm>
              <a:off x="5351760" y="6147720"/>
              <a:ext cx="615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a-IR" sz="1800" spc="-1" strike="noStrike">
                  <a:solidFill>
                    <a:srgbClr val="000000"/>
                  </a:solidFill>
                  <a:latin typeface="IRANSans"/>
                  <a:cs typeface="IRANSans"/>
                </a:rPr>
                <a:t>٪۷۰</a:t>
              </a:r>
              <a:endParaRPr b="0" lang="en-US" sz="1800" spc="-1" strike="noStrike">
                <a:solidFill>
                  <a:srgbClr val="000000"/>
                </a:solidFill>
                <a:latin typeface="Arial"/>
              </a:endParaRPr>
            </a:p>
          </p:txBody>
        </p:sp>
      </p:grpSp>
      <p:sp>
        <p:nvSpPr>
          <p:cNvPr id="145" name="TextBox 23"/>
          <p:cNvSpPr/>
          <p:nvPr/>
        </p:nvSpPr>
        <p:spPr>
          <a:xfrm>
            <a:off x="6155280" y="1563120"/>
            <a:ext cx="1942920" cy="454680"/>
          </a:xfrm>
          <a:prstGeom prst="rect">
            <a:avLst/>
          </a:prstGeom>
          <a:noFill/>
          <a:ln w="0">
            <a:noFill/>
          </a:ln>
        </p:spPr>
        <p:style>
          <a:lnRef idx="0"/>
          <a:fillRef idx="0"/>
          <a:effectRef idx="0"/>
          <a:fontRef idx="minor"/>
        </p:style>
        <p:txBody>
          <a:bodyPr lIns="90000" rIns="90000" tIns="45000" bIns="45000" anchor="t">
            <a:spAutoFit/>
          </a:bodyPr>
          <a:p>
            <a:pPr algn="ctr" rtl="1">
              <a:lnSpc>
                <a:spcPct val="100000"/>
              </a:lnSpc>
            </a:pPr>
            <a:r>
              <a:rPr b="1" lang="fa-IR" sz="1200" spc="-1" strike="noStrike">
                <a:solidFill>
                  <a:srgbClr val="000000"/>
                </a:solidFill>
                <a:latin typeface="IRANSans"/>
                <a:cs typeface="IRANSans"/>
              </a:rPr>
              <a:t>شباهت با نمونه‌های اولیه </a:t>
            </a:r>
            <a:r>
              <a:rPr b="1" lang="en-US" sz="1200" spc="-1" strike="noStrike">
                <a:solidFill>
                  <a:srgbClr val="000000"/>
                </a:solidFill>
                <a:latin typeface="IRANSans"/>
                <a:ea typeface="EB Garamond"/>
              </a:rPr>
              <a:t>(</a:t>
            </a:r>
            <a:r>
              <a:rPr b="1" lang="en-US" sz="1200" spc="-1" strike="noStrike">
                <a:solidFill>
                  <a:srgbClr val="000000"/>
                </a:solidFill>
                <a:latin typeface="IRANSans"/>
                <a:ea typeface="EB Garamond"/>
              </a:rPr>
              <a:t>prototypes</a:t>
            </a:r>
            <a:r>
              <a:rPr b="1" lang="en-US" sz="1200" spc="-1" strike="noStrike">
                <a:solidFill>
                  <a:srgbClr val="000000"/>
                </a:solidFill>
                <a:latin typeface="IRANSans"/>
                <a:ea typeface="EB Garamond"/>
              </a:rPr>
              <a:t>)</a:t>
            </a:r>
            <a:endParaRPr b="0" lang="en-US" sz="12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childTnLst>
                  <p:par>
                    <p:cTn id="25" fill="hold">
                      <p:stCondLst>
                        <p:cond delay="indefinite"/>
                      </p:stCondLst>
                      <p:childTnLst>
                        <p:par>
                          <p:cTn id="26" fill="hold">
                            <p:stCondLst>
                              <p:cond delay="0"/>
                            </p:stCondLst>
                            <p:childTnLst>
                              <p:par>
                                <p:cTn id="27" nodeType="clickEffect" fill="hold" presetClass="entr" presetID="1">
                                  <p:stCondLst>
                                    <p:cond delay="0"/>
                                  </p:stCondLst>
                                  <p:childTnLst>
                                    <p:set>
                                      <p:cBhvr>
                                        <p:cTn id="28" dur="1" fill="hold">
                                          <p:stCondLst>
                                            <p:cond delay="0"/>
                                          </p:stCondLst>
                                        </p:cTn>
                                        <p:tgtEl>
                                          <p:spTgt spid="133"/>
                                        </p:tgtEl>
                                        <p:attrNameLst>
                                          <p:attrName>style.visibility</p:attrName>
                                        </p:attrNameLst>
                                      </p:cBhvr>
                                      <p:to>
                                        <p:strVal val="visible"/>
                                      </p:to>
                                    </p:set>
                                  </p:childTnLst>
                                </p:cTn>
                              </p:par>
                              <p:par>
                                <p:cTn id="29" nodeType="withEffect" fill="hold" presetClass="entr" presetID="1">
                                  <p:stCondLst>
                                    <p:cond delay="0"/>
                                  </p:stCondLst>
                                  <p:childTnLst>
                                    <p:set>
                                      <p:cBhvr>
                                        <p:cTn id="30" dur="1" fill="hold">
                                          <p:stCondLst>
                                            <p:cond delay="0"/>
                                          </p:stCondLst>
                                        </p:cTn>
                                        <p:tgtEl>
                                          <p:spTgt spid="134"/>
                                        </p:tgtEl>
                                        <p:attrNameLst>
                                          <p:attrName>style.visibility</p:attrName>
                                        </p:attrNameLst>
                                      </p:cBhvr>
                                      <p:to>
                                        <p:strVal val="visible"/>
                                      </p:to>
                                    </p:set>
                                  </p:childTnLst>
                                </p:cTn>
                              </p:par>
                              <p:par>
                                <p:cTn id="31" nodeType="withEffect" fill="hold" presetClass="entr" presetID="1">
                                  <p:stCondLst>
                                    <p:cond delay="0"/>
                                  </p:stCondLst>
                                  <p:childTnLst>
                                    <p:set>
                                      <p:cBhvr>
                                        <p:cTn id="32" dur="1" fill="hold">
                                          <p:stCondLst>
                                            <p:cond delay="0"/>
                                          </p:stCondLst>
                                        </p:cTn>
                                        <p:tgtEl>
                                          <p:spTgt spid="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هوش‌مصنوعی توضیح‌پذیر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eXplainable AI</a:t>
            </a:r>
            <a:r>
              <a:rPr b="0" lang="en-US" sz="4400" spc="-1" strike="noStrike">
                <a:solidFill>
                  <a:srgbClr val="000000"/>
                </a:solidFill>
                <a:latin typeface="IRANSans"/>
                <a:ea typeface="EB Garamond"/>
              </a:rPr>
              <a:t>)</a:t>
            </a:r>
            <a:br>
              <a:rPr sz="4400"/>
            </a:br>
            <a:r>
              <a:rPr b="0" lang="en-US" sz="1600" spc="-1" strike="noStrike">
                <a:solidFill>
                  <a:srgbClr val="000000"/>
                </a:solidFill>
                <a:latin typeface="Linux Libertine"/>
                <a:ea typeface="Linux Libertine"/>
              </a:rPr>
              <a:t>[</a:t>
            </a:r>
            <a:r>
              <a:rPr b="0" lang="en-US" sz="1600" spc="-1" strike="noStrike">
                <a:solidFill>
                  <a:srgbClr val="000000"/>
                </a:solidFill>
                <a:latin typeface="Linux Libertine"/>
                <a:ea typeface="Linux Libertine"/>
              </a:rPr>
              <a:t>Yeganeh Ghamari, Nina Wang</a:t>
            </a:r>
            <a:r>
              <a:rPr b="0" lang="en-US" sz="1600" spc="-1" strike="noStrike">
                <a:solidFill>
                  <a:srgbClr val="000000"/>
                </a:solidFill>
                <a:latin typeface="Linux Libertine"/>
                <a:ea typeface="Linux Libertine"/>
              </a:rPr>
              <a:t>]</a:t>
            </a:r>
            <a:endParaRPr b="0" lang="da-DK" sz="1600" spc="-1" strike="noStrike">
              <a:solidFill>
                <a:srgbClr val="000000"/>
              </a:solidFill>
              <a:latin typeface="Calibri"/>
            </a:endParaRPr>
          </a:p>
        </p:txBody>
      </p:sp>
      <p:sp>
        <p:nvSpPr>
          <p:cNvPr id="147"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نمایش شباهت با نمونه‌ی اولیه و موقعیت آن در اکوگرافی قلب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ECG/EV</a:t>
            </a:r>
            <a:r>
              <a:rPr b="0" lang="en-US" sz="2800" spc="-1" strike="noStrike">
                <a:solidFill>
                  <a:srgbClr val="000000"/>
                </a:solidFill>
                <a:latin typeface="IRANSans"/>
                <a:ea typeface="EB Garamond"/>
              </a:rPr>
              <a:t>)</a:t>
            </a:r>
            <a:endParaRPr b="0" lang="da-DK" sz="2800" spc="-1" strike="noStrike">
              <a:solidFill>
                <a:srgbClr val="000000"/>
              </a:solidFill>
              <a:latin typeface="Calibri"/>
            </a:endParaRPr>
          </a:p>
        </p:txBody>
      </p:sp>
      <p:pic>
        <p:nvPicPr>
          <p:cNvPr id="148" name="Content Placeholder 4" descr=""/>
          <p:cNvPicPr/>
          <p:nvPr/>
        </p:nvPicPr>
        <p:blipFill>
          <a:blip r:embed="rId1"/>
          <a:srcRect l="25739" t="25807" r="51606" b="18732"/>
          <a:stretch/>
        </p:blipFill>
        <p:spPr>
          <a:xfrm>
            <a:off x="5443920" y="2845440"/>
            <a:ext cx="1297440" cy="1323720"/>
          </a:xfrm>
          <a:prstGeom prst="rect">
            <a:avLst/>
          </a:prstGeom>
          <a:ln w="0">
            <a:noFill/>
          </a:ln>
        </p:spPr>
      </p:pic>
      <p:pic>
        <p:nvPicPr>
          <p:cNvPr id="149" name="Picture 28" descr=""/>
          <p:cNvPicPr/>
          <p:nvPr/>
        </p:nvPicPr>
        <p:blipFill>
          <a:blip r:embed="rId2"/>
          <a:srcRect l="961" t="25822" r="74753" b="18036"/>
          <a:stretch/>
        </p:blipFill>
        <p:spPr>
          <a:xfrm>
            <a:off x="320760" y="2612160"/>
            <a:ext cx="1849320" cy="1782000"/>
          </a:xfrm>
          <a:prstGeom prst="rect">
            <a:avLst/>
          </a:prstGeom>
          <a:ln w="0">
            <a:noFill/>
          </a:ln>
        </p:spPr>
      </p:pic>
      <p:pic>
        <p:nvPicPr>
          <p:cNvPr id="150" name="Picture 29" descr=""/>
          <p:cNvPicPr/>
          <p:nvPr/>
        </p:nvPicPr>
        <p:blipFill>
          <a:blip r:embed="rId3"/>
          <a:srcRect l="26161" t="26049" r="50816" b="18338"/>
          <a:stretch/>
        </p:blipFill>
        <p:spPr>
          <a:xfrm>
            <a:off x="7198200" y="2845440"/>
            <a:ext cx="1314720" cy="1323720"/>
          </a:xfrm>
          <a:prstGeom prst="rect">
            <a:avLst/>
          </a:prstGeom>
          <a:ln w="0">
            <a:noFill/>
          </a:ln>
        </p:spPr>
      </p:pic>
      <p:sp>
        <p:nvSpPr>
          <p:cNvPr id="151" name="TextBox 31"/>
          <p:cNvSpPr/>
          <p:nvPr/>
        </p:nvSpPr>
        <p:spPr>
          <a:xfrm>
            <a:off x="492840" y="4411440"/>
            <a:ext cx="1658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ویدئو ورودی</a:t>
            </a:r>
            <a:endParaRPr b="0" lang="en-US" sz="1800" spc="-1" strike="noStrike">
              <a:solidFill>
                <a:srgbClr val="000000"/>
              </a:solidFill>
              <a:latin typeface="Arial"/>
            </a:endParaRPr>
          </a:p>
        </p:txBody>
      </p:sp>
      <p:pic>
        <p:nvPicPr>
          <p:cNvPr id="152" name="Picture 32" descr=""/>
          <p:cNvPicPr/>
          <p:nvPr/>
        </p:nvPicPr>
        <p:blipFill>
          <a:blip r:embed="rId4"/>
          <a:srcRect l="50702" t="25489" r="26643" b="19790"/>
          <a:stretch/>
        </p:blipFill>
        <p:spPr>
          <a:xfrm>
            <a:off x="3613680" y="2845440"/>
            <a:ext cx="1314720" cy="1323720"/>
          </a:xfrm>
          <a:prstGeom prst="rect">
            <a:avLst/>
          </a:prstGeom>
          <a:ln w="0">
            <a:noFill/>
          </a:ln>
        </p:spPr>
      </p:pic>
      <p:cxnSp>
        <p:nvCxnSpPr>
          <p:cNvPr id="153" name="Straight Arrow Connector 36"/>
          <p:cNvCxnSpPr>
            <a:stCxn id="149" idx="3"/>
            <a:endCxn id="154" idx="1"/>
          </p:cNvCxnSpPr>
          <p:nvPr/>
        </p:nvCxnSpPr>
        <p:spPr>
          <a:xfrm>
            <a:off x="2170080" y="3503160"/>
            <a:ext cx="1346400" cy="4320"/>
          </a:xfrm>
          <a:prstGeom prst="straightConnector1">
            <a:avLst/>
          </a:prstGeom>
          <a:ln>
            <a:solidFill>
              <a:srgbClr val="4472c4"/>
            </a:solidFill>
            <a:tailEnd len="med" type="triangle" w="med"/>
          </a:ln>
        </p:spPr>
      </p:cxnSp>
      <p:grpSp>
        <p:nvGrpSpPr>
          <p:cNvPr id="155" name="Group 49"/>
          <p:cNvGrpSpPr/>
          <p:nvPr/>
        </p:nvGrpSpPr>
        <p:grpSpPr>
          <a:xfrm>
            <a:off x="1524960" y="5202720"/>
            <a:ext cx="7151400" cy="1609920"/>
            <a:chOff x="1524960" y="5202720"/>
            <a:chExt cx="7151400" cy="1609920"/>
          </a:xfrm>
        </p:grpSpPr>
        <p:pic>
          <p:nvPicPr>
            <p:cNvPr id="156" name="Picture 27" descr=""/>
            <p:cNvPicPr/>
            <p:nvPr/>
          </p:nvPicPr>
          <p:blipFill>
            <a:blip r:embed="rId5"/>
            <a:srcRect l="25934" t="24824" r="51411" b="15549"/>
            <a:stretch/>
          </p:blipFill>
          <p:spPr>
            <a:xfrm>
              <a:off x="3629160" y="5361480"/>
              <a:ext cx="1283400" cy="1407960"/>
            </a:xfrm>
            <a:prstGeom prst="rect">
              <a:avLst/>
            </a:prstGeom>
            <a:ln w="0">
              <a:noFill/>
            </a:ln>
          </p:spPr>
        </p:pic>
        <p:pic>
          <p:nvPicPr>
            <p:cNvPr id="157" name="Content Placeholder 4" descr=""/>
            <p:cNvPicPr/>
            <p:nvPr/>
          </p:nvPicPr>
          <p:blipFill>
            <a:blip r:embed="rId6"/>
            <a:srcRect l="50737" t="27727" r="26611" b="18278"/>
            <a:stretch/>
          </p:blipFill>
          <p:spPr>
            <a:xfrm>
              <a:off x="5426280" y="5367960"/>
              <a:ext cx="1332720" cy="1323720"/>
            </a:xfrm>
            <a:prstGeom prst="rect">
              <a:avLst/>
            </a:prstGeom>
            <a:ln w="0">
              <a:noFill/>
            </a:ln>
          </p:spPr>
        </p:pic>
        <p:sp>
          <p:nvSpPr>
            <p:cNvPr id="158" name="Rectangle 34"/>
            <p:cNvSpPr/>
            <p:nvPr/>
          </p:nvSpPr>
          <p:spPr>
            <a:xfrm>
              <a:off x="3485520" y="5202720"/>
              <a:ext cx="5190840" cy="1609920"/>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159" name="TextBox 35"/>
            <p:cNvSpPr/>
            <p:nvPr/>
          </p:nvSpPr>
          <p:spPr>
            <a:xfrm>
              <a:off x="1524960" y="5684760"/>
              <a:ext cx="1932120" cy="638280"/>
            </a:xfrm>
            <a:prstGeom prst="rect">
              <a:avLst/>
            </a:prstGeom>
            <a:noFill/>
            <a:ln w="0">
              <a:noFill/>
            </a:ln>
          </p:spPr>
          <p:style>
            <a:lnRef idx="0"/>
            <a:fillRef idx="0"/>
            <a:effectRef idx="0"/>
            <a:fontRef idx="minor"/>
          </p:style>
          <p:txBody>
            <a:bodyPr lIns="90000" rIns="90000" tIns="45000" bIns="45000" anchor="t">
              <a:spAutoFit/>
            </a:bodyPr>
            <a:p>
              <a:pPr algn="r">
                <a:lnSpc>
                  <a:spcPct val="100000"/>
                </a:lnSpc>
              </a:pPr>
              <a:r>
                <a:rPr b="0" lang="fa-IR" sz="1800" spc="-1" strike="noStrike">
                  <a:solidFill>
                    <a:srgbClr val="000000"/>
                  </a:solidFill>
                  <a:latin typeface="IRANSans"/>
                  <a:cs typeface="IRANSans"/>
                </a:rPr>
                <a:t>۳ </a:t>
              </a:r>
              <a:r>
                <a:rPr b="0" lang="fa-IR" sz="1800" spc="-1" strike="noStrike">
                  <a:solidFill>
                    <a:srgbClr val="000000"/>
                  </a:solidFill>
                  <a:latin typeface="IRANSans"/>
                  <a:cs typeface="IRANSans"/>
                </a:rPr>
                <a:t>تا از شبیه ترین نمونه‌های اولیه</a:t>
              </a:r>
              <a:endParaRPr b="0" lang="en-US" sz="1800" spc="-1" strike="noStrike">
                <a:solidFill>
                  <a:srgbClr val="000000"/>
                </a:solidFill>
                <a:latin typeface="Arial"/>
              </a:endParaRPr>
            </a:p>
          </p:txBody>
        </p:sp>
        <p:pic>
          <p:nvPicPr>
            <p:cNvPr id="160" name="Picture 39" descr=""/>
            <p:cNvPicPr/>
            <p:nvPr/>
          </p:nvPicPr>
          <p:blipFill>
            <a:blip r:embed="rId7"/>
            <a:srcRect l="50737" t="27621" r="26611" b="18384"/>
            <a:stretch/>
          </p:blipFill>
          <p:spPr>
            <a:xfrm>
              <a:off x="7189200" y="5367960"/>
              <a:ext cx="1332720" cy="1323720"/>
            </a:xfrm>
            <a:prstGeom prst="rect">
              <a:avLst/>
            </a:prstGeom>
            <a:ln w="0">
              <a:noFill/>
            </a:ln>
          </p:spPr>
        </p:pic>
      </p:grpSp>
      <p:sp>
        <p:nvSpPr>
          <p:cNvPr id="154" name="Rectangle 44"/>
          <p:cNvSpPr/>
          <p:nvPr/>
        </p:nvSpPr>
        <p:spPr>
          <a:xfrm>
            <a:off x="3516120" y="2702160"/>
            <a:ext cx="5190840" cy="1609920"/>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161" name="TextBox 45"/>
          <p:cNvSpPr/>
          <p:nvPr/>
        </p:nvSpPr>
        <p:spPr>
          <a:xfrm>
            <a:off x="8746200" y="2994120"/>
            <a:ext cx="2996640" cy="638280"/>
          </a:xfrm>
          <a:prstGeom prst="rect">
            <a:avLst/>
          </a:prstGeom>
          <a:noFill/>
          <a:ln w="0">
            <a:noFill/>
          </a:ln>
        </p:spPr>
        <p:style>
          <a:lnRef idx="0"/>
          <a:fillRef idx="0"/>
          <a:effectRef idx="0"/>
          <a:fontRef idx="minor"/>
        </p:style>
        <p:txBody>
          <a:bodyPr lIns="90000" rIns="90000" tIns="45000" bIns="45000" anchor="t">
            <a:spAutoFit/>
          </a:bodyPr>
          <a:p>
            <a:pPr rtl="1">
              <a:lnSpc>
                <a:spcPct val="100000"/>
              </a:lnSpc>
            </a:pPr>
            <a:r>
              <a:rPr b="0" lang="fa-IR" sz="1800" spc="-1" strike="noStrike">
                <a:solidFill>
                  <a:srgbClr val="000000"/>
                </a:solidFill>
                <a:latin typeface="IRANSans"/>
                <a:cs typeface="IRANSans"/>
              </a:rPr>
              <a:t>فضای میانه‌ی شبکه عصبی </a:t>
            </a:r>
            <a:r>
              <a:rPr b="0" lang="en-US" sz="1800" spc="-1" strike="noStrike">
                <a:solidFill>
                  <a:srgbClr val="000000"/>
                </a:solidFill>
                <a:latin typeface="IRANSans"/>
              </a:rPr>
              <a:t>(</a:t>
            </a:r>
            <a:r>
              <a:rPr b="0" lang="en-US" sz="1800" spc="-1" strike="noStrike">
                <a:solidFill>
                  <a:srgbClr val="000000"/>
                </a:solidFill>
                <a:latin typeface="IRANSans"/>
              </a:rPr>
              <a:t>embedding</a:t>
            </a:r>
            <a:r>
              <a:rPr b="0" lang="en-US" sz="1800" spc="-1" strike="noStrike">
                <a:solidFill>
                  <a:srgbClr val="000000"/>
                </a:solidFill>
                <a:latin typeface="IRANSans"/>
              </a:rPr>
              <a:t>)</a:t>
            </a:r>
            <a:endParaRPr b="0" lang="en-US" sz="1800" spc="-1" strike="noStrike">
              <a:solidFill>
                <a:srgbClr val="000000"/>
              </a:solidFill>
              <a:latin typeface="Arial"/>
            </a:endParaRPr>
          </a:p>
        </p:txBody>
      </p:sp>
      <p:sp>
        <p:nvSpPr>
          <p:cNvPr id="162" name="Trapezoid 47"/>
          <p:cNvSpPr/>
          <p:nvPr/>
        </p:nvSpPr>
        <p:spPr>
          <a:xfrm rot="5400000">
            <a:off x="2340000" y="2935080"/>
            <a:ext cx="977400" cy="108252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nSpc>
                <a:spcPct val="100000"/>
              </a:lnSpc>
            </a:pPr>
            <a:r>
              <a:rPr b="0" lang="fa-IR" sz="1600" spc="-1" strike="noStrike">
                <a:solidFill>
                  <a:schemeClr val="lt1"/>
                </a:solidFill>
                <a:latin typeface="IRANSans"/>
                <a:cs typeface="IRANSans"/>
              </a:rPr>
              <a:t>شبکه‌ی عصبی</a:t>
            </a:r>
            <a:r>
              <a:rPr b="0" lang="en-US" sz="1600" spc="-1" strike="noStrike">
                <a:solidFill>
                  <a:schemeClr val="lt1"/>
                </a:solidFill>
                <a:latin typeface="IRANSans"/>
              </a:rPr>
              <a:t> </a:t>
            </a:r>
            <a:endParaRPr b="0" lang="en-US" sz="1600" spc="-1" strike="noStrike">
              <a:solidFill>
                <a:srgbClr val="000000"/>
              </a:solidFill>
              <a:latin typeface="Arial"/>
            </a:endParaRPr>
          </a:p>
        </p:txBody>
      </p:sp>
      <p:grpSp>
        <p:nvGrpSpPr>
          <p:cNvPr id="163" name="Group 50"/>
          <p:cNvGrpSpPr/>
          <p:nvPr/>
        </p:nvGrpSpPr>
        <p:grpSpPr>
          <a:xfrm>
            <a:off x="3629880" y="4169160"/>
            <a:ext cx="7977600" cy="1198800"/>
            <a:chOff x="3629880" y="4169160"/>
            <a:chExt cx="7977600" cy="1198800"/>
          </a:xfrm>
        </p:grpSpPr>
        <p:cxnSp>
          <p:nvCxnSpPr>
            <p:cNvPr id="164" name="Straight Arrow Connector 30"/>
            <p:cNvCxnSpPr>
              <a:stCxn id="156" idx="0"/>
              <a:endCxn id="152" idx="2"/>
            </p:cNvCxnSpPr>
            <p:nvPr/>
          </p:nvCxnSpPr>
          <p:spPr>
            <a:xfrm flipV="1">
              <a:off x="4270680" y="4169160"/>
              <a:ext cx="720" cy="1192680"/>
            </a:xfrm>
            <a:prstGeom prst="straightConnector1">
              <a:avLst/>
            </a:prstGeom>
            <a:ln>
              <a:solidFill>
                <a:srgbClr val="4472c4"/>
              </a:solidFill>
              <a:headEnd len="med" type="triangle" w="med"/>
              <a:tailEnd len="med" type="triangle" w="med"/>
            </a:ln>
          </p:spPr>
        </p:cxnSp>
        <p:cxnSp>
          <p:nvCxnSpPr>
            <p:cNvPr id="165" name="Straight Arrow Connector 37"/>
            <p:cNvCxnSpPr/>
            <p:nvPr/>
          </p:nvCxnSpPr>
          <p:spPr>
            <a:xfrm>
              <a:off x="3771360" y="4765320"/>
              <a:ext cx="5963400" cy="360"/>
            </a:xfrm>
            <a:prstGeom prst="straightConnector1">
              <a:avLst/>
            </a:prstGeom>
            <a:ln>
              <a:solidFill>
                <a:srgbClr val="4472c4"/>
              </a:solidFill>
              <a:tailEnd len="med" type="triangle" w="med"/>
            </a:ln>
          </p:spPr>
        </p:cxnSp>
        <p:sp>
          <p:nvSpPr>
            <p:cNvPr id="166" name="TextBox 38"/>
            <p:cNvSpPr/>
            <p:nvPr/>
          </p:nvSpPr>
          <p:spPr>
            <a:xfrm>
              <a:off x="9734400" y="4442400"/>
              <a:ext cx="1873080" cy="912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٪۶۴ </a:t>
              </a:r>
              <a:r>
                <a:rPr b="0" lang="fa-IR" sz="1800" spc="-1" strike="noStrike">
                  <a:solidFill>
                    <a:srgbClr val="000000"/>
                  </a:solidFill>
                  <a:latin typeface="IRANSans"/>
                  <a:cs typeface="IRANSans"/>
                </a:rPr>
                <a:t>سالم</a:t>
              </a:r>
              <a:r>
                <a:rPr b="0" lang="fa-IR" sz="1800" spc="-1" strike="noStrike">
                  <a:solidFill>
                    <a:srgbClr val="000000"/>
                  </a:solidFill>
                  <a:latin typeface="IRANSans"/>
                  <a:cs typeface="IRANSans"/>
                </a:rPr>
                <a:t>،</a:t>
              </a:r>
              <a:endParaRPr b="0" lang="en-US" sz="1800" spc="-1" strike="noStrike">
                <a:solidFill>
                  <a:srgbClr val="000000"/>
                </a:solidFill>
                <a:latin typeface="Arial"/>
              </a:endParaRPr>
            </a:p>
            <a:p>
              <a:pPr algn="ctr">
                <a:lnSpc>
                  <a:spcPct val="100000"/>
                </a:lnSpc>
              </a:pPr>
              <a:r>
                <a:rPr b="0" lang="fa-IR" sz="1800" spc="-1" strike="noStrike">
                  <a:solidFill>
                    <a:srgbClr val="000000"/>
                  </a:solidFill>
                  <a:latin typeface="IRANSans"/>
                  <a:cs typeface="IRANSans"/>
                </a:rPr>
                <a:t>٪۳۵ </a:t>
              </a:r>
              <a:r>
                <a:rPr b="0" lang="fa-IR" sz="1800" spc="-1" strike="noStrike">
                  <a:solidFill>
                    <a:srgbClr val="000000"/>
                  </a:solidFill>
                  <a:latin typeface="IRANSans"/>
                  <a:cs typeface="IRANSans"/>
                </a:rPr>
                <a:t>کمی غیر‌معمول</a:t>
              </a:r>
              <a:endParaRPr b="0" lang="en-US" sz="1800" spc="-1" strike="noStrike">
                <a:solidFill>
                  <a:srgbClr val="000000"/>
                </a:solidFill>
                <a:latin typeface="Arial"/>
              </a:endParaRPr>
            </a:p>
          </p:txBody>
        </p:sp>
        <p:cxnSp>
          <p:nvCxnSpPr>
            <p:cNvPr id="167" name="Straight Arrow Connector 40"/>
            <p:cNvCxnSpPr>
              <a:stCxn id="157" idx="0"/>
              <a:endCxn id="148" idx="2"/>
            </p:cNvCxnSpPr>
            <p:nvPr/>
          </p:nvCxnSpPr>
          <p:spPr>
            <a:xfrm flipV="1">
              <a:off x="6092640" y="4169160"/>
              <a:ext cx="360" cy="1199160"/>
            </a:xfrm>
            <a:prstGeom prst="straightConnector1">
              <a:avLst/>
            </a:prstGeom>
            <a:ln>
              <a:solidFill>
                <a:srgbClr val="4472c4"/>
              </a:solidFill>
              <a:headEnd len="med" type="triangle" w="med"/>
              <a:tailEnd len="med" type="triangle" w="med"/>
            </a:ln>
          </p:spPr>
        </p:cxnSp>
        <p:cxnSp>
          <p:nvCxnSpPr>
            <p:cNvPr id="168" name="Straight Arrow Connector 41"/>
            <p:cNvCxnSpPr>
              <a:stCxn id="160" idx="0"/>
              <a:endCxn id="150" idx="2"/>
            </p:cNvCxnSpPr>
            <p:nvPr/>
          </p:nvCxnSpPr>
          <p:spPr>
            <a:xfrm flipV="1">
              <a:off x="7855560" y="4169160"/>
              <a:ext cx="360" cy="1199160"/>
            </a:xfrm>
            <a:prstGeom prst="straightConnector1">
              <a:avLst/>
            </a:prstGeom>
            <a:ln>
              <a:solidFill>
                <a:srgbClr val="4472c4"/>
              </a:solidFill>
              <a:headEnd len="med" type="triangle" w="med"/>
              <a:tailEnd len="med" type="triangle" w="med"/>
            </a:ln>
          </p:spPr>
        </p:cxnSp>
        <p:sp>
          <p:nvSpPr>
            <p:cNvPr id="169" name="TextBox 42"/>
            <p:cNvSpPr/>
            <p:nvPr/>
          </p:nvSpPr>
          <p:spPr>
            <a:xfrm>
              <a:off x="5304600" y="4580640"/>
              <a:ext cx="1573200" cy="363960"/>
            </a:xfrm>
            <a:prstGeom prst="rect">
              <a:avLst/>
            </a:prstGeom>
            <a:solidFill>
              <a:schemeClr val="bg1"/>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شباهت ٪</a:t>
              </a:r>
              <a:r>
                <a:rPr b="0" lang="fa-IR" sz="1800" spc="-1" strike="noStrike">
                  <a:solidFill>
                    <a:srgbClr val="000000"/>
                  </a:solidFill>
                  <a:latin typeface="IRANSans"/>
                  <a:cs typeface="IRANSans"/>
                </a:rPr>
                <a:t>۸۴</a:t>
              </a:r>
              <a:endParaRPr b="0" lang="en-US" sz="1800" spc="-1" strike="noStrike">
                <a:solidFill>
                  <a:srgbClr val="000000"/>
                </a:solidFill>
                <a:latin typeface="Arial"/>
              </a:endParaRPr>
            </a:p>
          </p:txBody>
        </p:sp>
        <p:sp>
          <p:nvSpPr>
            <p:cNvPr id="170" name="TextBox 43"/>
            <p:cNvSpPr/>
            <p:nvPr/>
          </p:nvSpPr>
          <p:spPr>
            <a:xfrm>
              <a:off x="7182000" y="4580640"/>
              <a:ext cx="1364040" cy="363960"/>
            </a:xfrm>
            <a:prstGeom prst="rect">
              <a:avLst/>
            </a:prstGeom>
            <a:solidFill>
              <a:schemeClr val="bg1"/>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شباهت ٪</a:t>
              </a:r>
              <a:r>
                <a:rPr b="0" lang="fa-IR" sz="1800" spc="-1" strike="noStrike">
                  <a:solidFill>
                    <a:srgbClr val="000000"/>
                  </a:solidFill>
                  <a:latin typeface="IRANSans"/>
                  <a:cs typeface="IRANSans"/>
                </a:rPr>
                <a:t>۹۸</a:t>
              </a:r>
              <a:endParaRPr b="0" lang="en-US" sz="1800" spc="-1" strike="noStrike">
                <a:solidFill>
                  <a:srgbClr val="000000"/>
                </a:solidFill>
                <a:latin typeface="Arial"/>
              </a:endParaRPr>
            </a:p>
          </p:txBody>
        </p:sp>
        <p:sp>
          <p:nvSpPr>
            <p:cNvPr id="171" name="TextBox 46"/>
            <p:cNvSpPr/>
            <p:nvPr/>
          </p:nvSpPr>
          <p:spPr>
            <a:xfrm>
              <a:off x="3629880" y="4580640"/>
              <a:ext cx="1283040" cy="638280"/>
            </a:xfrm>
            <a:prstGeom prst="rect">
              <a:avLst/>
            </a:prstGeom>
            <a:solidFill>
              <a:schemeClr val="bg1"/>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شباهت ٪</a:t>
              </a:r>
              <a:r>
                <a:rPr b="0" lang="fa-IR" sz="1800" spc="-1" strike="noStrike">
                  <a:solidFill>
                    <a:srgbClr val="000000"/>
                  </a:solidFill>
                  <a:latin typeface="IRANSans"/>
                  <a:cs typeface="IRANSans"/>
                </a:rPr>
                <a:t>۹۹</a:t>
              </a:r>
              <a:endParaRPr b="0" lang="en-US" sz="1800" spc="-1" strike="noStrike">
                <a:solidFill>
                  <a:srgbClr val="000000"/>
                </a:solidFill>
                <a:latin typeface="Arial"/>
              </a:endParaRPr>
            </a:p>
          </p:txBody>
        </p:sp>
        <p:sp>
          <p:nvSpPr>
            <p:cNvPr id="172" name="Trapezoid 48"/>
            <p:cNvSpPr/>
            <p:nvPr/>
          </p:nvSpPr>
          <p:spPr>
            <a:xfrm rot="5400000">
              <a:off x="8921160" y="4511160"/>
              <a:ext cx="566280" cy="50796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nSpc>
                  <a:spcPct val="100000"/>
                </a:lnSpc>
              </a:pPr>
              <a:r>
                <a:rPr b="0" lang="fa-IR" sz="800" spc="-1" strike="noStrike">
                  <a:solidFill>
                    <a:schemeClr val="lt1"/>
                  </a:solidFill>
                  <a:latin typeface="IRANSans"/>
                  <a:cs typeface="IRANSans"/>
                </a:rPr>
                <a:t>شبکه‌ی عصبی</a:t>
              </a:r>
              <a:r>
                <a:rPr b="0" lang="en-US" sz="800" spc="-1" strike="noStrike">
                  <a:solidFill>
                    <a:schemeClr val="lt1"/>
                  </a:solidFill>
                  <a:latin typeface="IRANSans"/>
                </a:rPr>
                <a:t> </a:t>
              </a:r>
              <a:endParaRPr b="0" lang="en-US" sz="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33" dur="indefinite" restart="never" nodeType="tmRoot">
          <p:childTnLst>
            <p:seq>
              <p:cTn id="34" dur="indefinite" nodeType="mainSeq">
                <p:childTnLst>
                  <p:par>
                    <p:cTn id="35" fill="hold">
                      <p:stCondLst>
                        <p:cond delay="indefinite"/>
                      </p:stCondLst>
                      <p:childTnLst>
                        <p:par>
                          <p:cTn id="36" fill="hold">
                            <p:stCondLst>
                              <p:cond delay="0"/>
                            </p:stCondLst>
                            <p:childTnLst>
                              <p:par>
                                <p:cTn id="37" nodeType="clickEffect" fill="hold" presetClass="entr" presetID="1">
                                  <p:stCondLst>
                                    <p:cond delay="0"/>
                                  </p:stCondLst>
                                  <p:childTnLst>
                                    <p:set>
                                      <p:cBhvr>
                                        <p:cTn id="38" dur="1" fill="hold">
                                          <p:stCondLst>
                                            <p:cond delay="0"/>
                                          </p:stCondLst>
                                        </p:cTn>
                                        <p:tgtEl>
                                          <p:spTgt spid="15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nodeType="clickEffect" fill="hold" presetClass="entr" presetID="1">
                                  <p:stCondLst>
                                    <p:cond delay="0"/>
                                  </p:stCondLst>
                                  <p:childTnLst>
                                    <p:set>
                                      <p:cBhvr>
                                        <p:cTn id="42" dur="1" fill="hold">
                                          <p:stCondLst>
                                            <p:cond delay="0"/>
                                          </p:stCondLst>
                                        </p:cTn>
                                        <p:tgtEl>
                                          <p:spTgt spid="1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3" name="Slide Zoom 5" descr="">
            <a:hlinkClick r:id="rId1" action="ppaction://hlinksldjump"/>
          </p:cNvPr>
          <p:cNvPicPr/>
          <p:nvPr/>
        </p:nvPicPr>
        <p:blipFill>
          <a:blip r:embed="rId2"/>
          <a:stretch/>
        </p:blipFill>
        <p:spPr>
          <a:xfrm>
            <a:off x="0" y="0"/>
            <a:ext cx="12191760" cy="6857640"/>
          </a:xfrm>
          <a:prstGeom prst="rect">
            <a:avLst/>
          </a:prstGeom>
          <a:ln w="3175">
            <a:solidFill>
              <a:srgbClr val="d3d3d3"/>
            </a:solidFill>
            <a:round/>
          </a:ln>
        </p:spPr>
      </p:pic>
      <p:sp>
        <p:nvSpPr>
          <p:cNvPr id="174" name="Oval 1"/>
          <p:cNvSpPr/>
          <p:nvPr/>
        </p:nvSpPr>
        <p:spPr>
          <a:xfrm>
            <a:off x="2930400" y="3610440"/>
            <a:ext cx="2968200" cy="67212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هوش‌مصنوعی توضیح‌پذیر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eXplainable AI</a:t>
            </a:r>
            <a:r>
              <a:rPr b="0" lang="en-US" sz="4400" spc="-1" strike="noStrike">
                <a:solidFill>
                  <a:srgbClr val="000000"/>
                </a:solidFill>
                <a:latin typeface="IRANSans"/>
                <a:ea typeface="EB Garamond"/>
              </a:rPr>
              <a:t>)</a:t>
            </a:r>
            <a:endParaRPr b="0" lang="da-DK" sz="4400" spc="-1" strike="noStrike">
              <a:solidFill>
                <a:srgbClr val="000000"/>
              </a:solidFill>
              <a:latin typeface="Calibri"/>
            </a:endParaRPr>
          </a:p>
        </p:txBody>
      </p:sp>
      <p:sp>
        <p:nvSpPr>
          <p:cNvPr id="176" name="TextBox 5"/>
          <p:cNvSpPr/>
          <p:nvPr/>
        </p:nvSpPr>
        <p:spPr>
          <a:xfrm>
            <a:off x="2509560" y="3668400"/>
            <a:ext cx="83952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a:t>
            </a:r>
            <a:endParaRPr b="0" lang="en-US" sz="1600" spc="-1" strike="noStrike">
              <a:solidFill>
                <a:srgbClr val="000000"/>
              </a:solidFill>
              <a:latin typeface="Arial"/>
            </a:endParaRPr>
          </a:p>
        </p:txBody>
      </p:sp>
      <p:sp>
        <p:nvSpPr>
          <p:cNvPr id="177" name="Trapezoid 8"/>
          <p:cNvSpPr/>
          <p:nvPr/>
        </p:nvSpPr>
        <p:spPr>
          <a:xfrm rot="5400000">
            <a:off x="5576400" y="975240"/>
            <a:ext cx="1445040" cy="399312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3200" spc="-1" strike="noStrike">
                <a:solidFill>
                  <a:schemeClr val="lt1"/>
                </a:solidFill>
                <a:latin typeface="IRANSans"/>
                <a:cs typeface="IRANSans"/>
              </a:rPr>
              <a:t>شبکه‌ی عصبی</a:t>
            </a:r>
            <a:endParaRPr b="0" lang="en-US" sz="3200" spc="-1" strike="noStrike">
              <a:solidFill>
                <a:srgbClr val="000000"/>
              </a:solidFill>
              <a:latin typeface="Arial"/>
            </a:endParaRPr>
          </a:p>
        </p:txBody>
      </p:sp>
      <p:sp>
        <p:nvSpPr>
          <p:cNvPr id="178" name="TextBox 10"/>
          <p:cNvSpPr/>
          <p:nvPr/>
        </p:nvSpPr>
        <p:spPr>
          <a:xfrm>
            <a:off x="9110160" y="2562480"/>
            <a:ext cx="1218960" cy="8197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خروجی</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٪۹۷</a:t>
            </a:r>
            <a:endParaRPr b="0" lang="en-US" sz="1600" spc="-1" strike="noStrike">
              <a:solidFill>
                <a:srgbClr val="000000"/>
              </a:solidFill>
              <a:latin typeface="Arial"/>
            </a:endParaRPr>
          </a:p>
        </p:txBody>
      </p:sp>
      <p:cxnSp>
        <p:nvCxnSpPr>
          <p:cNvPr id="179" name="Straight Arrow Connector 12"/>
          <p:cNvCxnSpPr>
            <a:endCxn id="177" idx="2"/>
          </p:cNvCxnSpPr>
          <p:nvPr/>
        </p:nvCxnSpPr>
        <p:spPr>
          <a:xfrm>
            <a:off x="3690360" y="2972160"/>
            <a:ext cx="612360" cy="360"/>
          </a:xfrm>
          <a:prstGeom prst="straightConnector1">
            <a:avLst/>
          </a:prstGeom>
          <a:ln w="38100">
            <a:solidFill>
              <a:srgbClr val="000000"/>
            </a:solidFill>
            <a:tailEnd len="med" type="triangle" w="med"/>
          </a:ln>
        </p:spPr>
      </p:cxnSp>
      <p:cxnSp>
        <p:nvCxnSpPr>
          <p:cNvPr id="180" name="Straight Arrow Connector 13"/>
          <p:cNvCxnSpPr>
            <a:stCxn id="177" idx="0"/>
            <a:endCxn id="178" idx="1"/>
          </p:cNvCxnSpPr>
          <p:nvPr/>
        </p:nvCxnSpPr>
        <p:spPr>
          <a:xfrm>
            <a:off x="8295480" y="2972160"/>
            <a:ext cx="815040" cy="360"/>
          </a:xfrm>
          <a:prstGeom prst="straightConnector1">
            <a:avLst/>
          </a:prstGeom>
          <a:ln w="38100">
            <a:solidFill>
              <a:srgbClr val="000000"/>
            </a:solidFill>
            <a:tailEnd len="med" type="triangle" w="med"/>
          </a:ln>
        </p:spPr>
      </p:cxnSp>
      <p:sp>
        <p:nvSpPr>
          <p:cNvPr id="181" name="Left Brace 18"/>
          <p:cNvSpPr/>
          <p:nvPr/>
        </p:nvSpPr>
        <p:spPr>
          <a:xfrm rot="16200000">
            <a:off x="5617440" y="753840"/>
            <a:ext cx="893520" cy="7589880"/>
          </a:xfrm>
          <a:prstGeom prst="leftBrace">
            <a:avLst>
              <a:gd name="adj1" fmla="val 74228"/>
              <a:gd name="adj2" fmla="val 50000"/>
            </a:avLst>
          </a:prstGeom>
          <a:noFill/>
          <a:ln w="38100">
            <a:solidFill>
              <a:srgbClr val="000000"/>
            </a:solidFill>
          </a:ln>
        </p:spPr>
        <p:style>
          <a:lnRef idx="1">
            <a:schemeClr val="accent1"/>
          </a:lnRef>
          <a:fillRef idx="0">
            <a:schemeClr val="accent1"/>
          </a:fillRef>
          <a:effectRef idx="0">
            <a:schemeClr val="accent1"/>
          </a:effectRef>
          <a:fontRef idx="minor"/>
        </p:style>
        <p:txBody>
          <a:bodyPr lIns="90000" rIns="90000" tIns="45000" bIns="45000" anchor="ctr" vert="vert" rot="5400000">
            <a:noAutofit/>
          </a:bodyPr>
          <a:p>
            <a:pPr algn="ctr">
              <a:lnSpc>
                <a:spcPct val="100000"/>
              </a:lnSpc>
            </a:pPr>
            <a:r>
              <a:rPr b="1" lang="fa-IR" sz="2000" spc="-1" strike="noStrike">
                <a:solidFill>
                  <a:srgbClr val="000000"/>
                </a:solidFill>
                <a:latin typeface="IRANSans"/>
                <a:cs typeface="IRANSans"/>
              </a:rPr>
              <a:t>کدام داده‌های یادگیری در تصمیم مدل تاثیر دارند؟</a:t>
            </a:r>
            <a:endParaRPr b="0" lang="en-US" sz="2000" spc="-1" strike="noStrike">
              <a:solidFill>
                <a:srgbClr val="000000"/>
              </a:solidFill>
              <a:latin typeface="Arial"/>
            </a:endParaRPr>
          </a:p>
        </p:txBody>
      </p:sp>
      <p:sp>
        <p:nvSpPr>
          <p:cNvPr id="182" name="TextBox 19"/>
          <p:cNvSpPr/>
          <p:nvPr/>
        </p:nvSpPr>
        <p:spPr>
          <a:xfrm>
            <a:off x="5574960" y="4746240"/>
            <a:ext cx="4029120" cy="576360"/>
          </a:xfrm>
          <a:prstGeom prst="rect">
            <a:avLst/>
          </a:prstGeom>
          <a:noFill/>
          <a:ln w="0">
            <a:noFill/>
          </a:ln>
        </p:spPr>
        <p:style>
          <a:lnRef idx="0"/>
          <a:fillRef idx="0"/>
          <a:effectRef idx="0"/>
          <a:fontRef idx="minor"/>
        </p:style>
        <p:txBody>
          <a:bodyPr wrap="none" lIns="90000" rIns="90000" tIns="45000" bIns="45000" anchor="t">
            <a:spAutoFit/>
          </a:bodyPr>
          <a:p>
            <a:pPr algn="r" rtl="1">
              <a:lnSpc>
                <a:spcPct val="100000"/>
              </a:lnSpc>
            </a:pPr>
            <a:r>
              <a:rPr b="0" lang="fa-IR" sz="1600" spc="-1" strike="noStrike">
                <a:solidFill>
                  <a:srgbClr val="000000"/>
                </a:solidFill>
                <a:latin typeface="IRANSans"/>
                <a:cs typeface="IRANSans"/>
              </a:rPr>
              <a:t>توضیح: تاثیر نمونه‌ها </a:t>
            </a:r>
            <a:r>
              <a:rPr b="0" lang="en-US" sz="1600" spc="-1" strike="noStrike">
                <a:solidFill>
                  <a:srgbClr val="000000"/>
                </a:solidFill>
                <a:latin typeface="Linux Libertine"/>
                <a:ea typeface="Linux Libertine"/>
              </a:rPr>
              <a:t>(</a:t>
            </a:r>
            <a:r>
              <a:rPr b="0" lang="en-US" sz="1600" spc="-1" strike="noStrike">
                <a:solidFill>
                  <a:srgbClr val="000000"/>
                </a:solidFill>
                <a:latin typeface="Linux Libertine"/>
                <a:ea typeface="Linux Libertine"/>
              </a:rPr>
              <a:t>sample influence</a:t>
            </a:r>
            <a:r>
              <a:rPr b="0" lang="en-US" sz="1600" spc="-1" strike="noStrike">
                <a:solidFill>
                  <a:srgbClr val="000000"/>
                </a:solidFill>
                <a:latin typeface="Linux Libertine"/>
                <a:ea typeface="Linux Libertine"/>
              </a:rPr>
              <a:t>)</a:t>
            </a:r>
            <a:endParaRPr b="0" lang="en-US" sz="1600" spc="-1" strike="noStrike">
              <a:solidFill>
                <a:srgbClr val="000000"/>
              </a:solidFill>
              <a:latin typeface="Arial"/>
            </a:endParaRPr>
          </a:p>
          <a:p>
            <a:pPr algn="r" rtl="1">
              <a:lnSpc>
                <a:spcPct val="100000"/>
              </a:lnSpc>
            </a:pPr>
            <a:r>
              <a:rPr b="0" lang="fa-IR" sz="1600" spc="-1" strike="noStrike">
                <a:solidFill>
                  <a:srgbClr val="000000"/>
                </a:solidFill>
                <a:latin typeface="IRANSans"/>
                <a:cs typeface="IRANSans"/>
              </a:rPr>
              <a:t>نشان دادن سهم تاثیر هر نمونه در تصمیم مدل</a:t>
            </a:r>
            <a:endParaRPr b="0" lang="en-US" sz="1600" spc="-1" strike="noStrike">
              <a:solidFill>
                <a:srgbClr val="000000"/>
              </a:solidFill>
              <a:latin typeface="Arial"/>
            </a:endParaRPr>
          </a:p>
        </p:txBody>
      </p:sp>
      <p:pic>
        <p:nvPicPr>
          <p:cNvPr id="183" name="Picture 4" descr="A red apple with a stem&#10;&#10;Description automatically generated with medium confidence"/>
          <p:cNvPicPr/>
          <p:nvPr/>
        </p:nvPicPr>
        <p:blipFill>
          <a:blip r:embed="rId1"/>
          <a:stretch/>
        </p:blipFill>
        <p:spPr>
          <a:xfrm flipH="1">
            <a:off x="2269800" y="2356920"/>
            <a:ext cx="1311120" cy="1311120"/>
          </a:xfrm>
          <a:prstGeom prst="rect">
            <a:avLst/>
          </a:prstGeom>
          <a:ln w="0">
            <a:solidFill>
              <a:srgbClr val="000000"/>
            </a:solidFill>
          </a:ln>
        </p:spPr>
      </p:pic>
      <p:sp>
        <p:nvSpPr>
          <p:cNvPr id="184" name="TextBox 1"/>
          <p:cNvSpPr/>
          <p:nvPr/>
        </p:nvSpPr>
        <p:spPr>
          <a:xfrm>
            <a:off x="7569000" y="6047280"/>
            <a:ext cx="616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en-US" sz="1800" spc="-1" strike="noStrike">
                <a:solidFill>
                  <a:srgbClr val="000000"/>
                </a:solidFill>
                <a:latin typeface="Calibri"/>
              </a:rPr>
              <a:t>. . . </a:t>
            </a:r>
            <a:endParaRPr b="0" lang="en-US" sz="1800" spc="-1" strike="noStrike">
              <a:solidFill>
                <a:srgbClr val="000000"/>
              </a:solidFill>
              <a:latin typeface="Arial"/>
            </a:endParaRPr>
          </a:p>
        </p:txBody>
      </p:sp>
      <p:pic>
        <p:nvPicPr>
          <p:cNvPr id="185" name="Picture 4" descr="پخش انواع سیب سرخ مرغوب - الوند"/>
          <p:cNvPicPr/>
          <p:nvPr/>
        </p:nvPicPr>
        <p:blipFill>
          <a:blip r:embed="rId2"/>
          <a:stretch/>
        </p:blipFill>
        <p:spPr>
          <a:xfrm>
            <a:off x="5039280" y="5434560"/>
            <a:ext cx="1496520" cy="1121760"/>
          </a:xfrm>
          <a:prstGeom prst="rect">
            <a:avLst/>
          </a:prstGeom>
          <a:ln w="0">
            <a:solidFill>
              <a:srgbClr val="92d050"/>
            </a:solidFill>
          </a:ln>
        </p:spPr>
      </p:pic>
      <p:pic>
        <p:nvPicPr>
          <p:cNvPr id="186" name="Picture 6" descr="زیباترین شعر و متن فارسی در مورد سیب سرخ"/>
          <p:cNvPicPr/>
          <p:nvPr/>
        </p:nvPicPr>
        <p:blipFill>
          <a:blip r:embed="rId3"/>
          <a:stretch/>
        </p:blipFill>
        <p:spPr>
          <a:xfrm>
            <a:off x="2243160" y="4886280"/>
            <a:ext cx="1125360" cy="1653480"/>
          </a:xfrm>
          <a:prstGeom prst="rect">
            <a:avLst/>
          </a:prstGeom>
          <a:ln w="38100">
            <a:solidFill>
              <a:srgbClr val="92d050"/>
            </a:solidFill>
            <a:round/>
          </a:ln>
        </p:spPr>
      </p:pic>
      <p:pic>
        <p:nvPicPr>
          <p:cNvPr id="187" name="Picture 8" descr="با انواع گوناگون درخت سیب آشنا شوید | سایت گل و گیاه نارگیل"/>
          <p:cNvPicPr/>
          <p:nvPr/>
        </p:nvPicPr>
        <p:blipFill>
          <a:blip r:embed="rId4"/>
          <a:stretch/>
        </p:blipFill>
        <p:spPr>
          <a:xfrm>
            <a:off x="3588840" y="5450040"/>
            <a:ext cx="1087200" cy="1069200"/>
          </a:xfrm>
          <a:prstGeom prst="rect">
            <a:avLst/>
          </a:prstGeom>
          <a:ln w="19050">
            <a:solidFill>
              <a:srgbClr val="92d050"/>
            </a:solidFill>
            <a:round/>
          </a:ln>
        </p:spPr>
      </p:pic>
      <p:pic>
        <p:nvPicPr>
          <p:cNvPr id="188" name="Picture 10" descr="با انواع گوناگون درخت سیب آشنا شوید | سایت گل و گیاه نارگیل"/>
          <p:cNvPicPr/>
          <p:nvPr/>
        </p:nvPicPr>
        <p:blipFill>
          <a:blip r:embed="rId5"/>
          <a:stretch/>
        </p:blipFill>
        <p:spPr>
          <a:xfrm>
            <a:off x="519120" y="5214240"/>
            <a:ext cx="1362600" cy="1325160"/>
          </a:xfrm>
          <a:prstGeom prst="rect">
            <a:avLst/>
          </a:prstGeom>
          <a:ln w="76200">
            <a:solidFill>
              <a:srgbClr val="92d050"/>
            </a:solidFill>
            <a:round/>
          </a:ln>
        </p:spPr>
      </p:pic>
      <p:pic>
        <p:nvPicPr>
          <p:cNvPr id="189" name="Picture 12" descr="طرز تهیه سیب زمینی سرخ شده ترد به روشی جالب و کاربردی که حتماً آن را می ..."/>
          <p:cNvPicPr/>
          <p:nvPr/>
        </p:nvPicPr>
        <p:blipFill>
          <a:blip r:embed="rId6"/>
          <a:stretch/>
        </p:blipFill>
        <p:spPr>
          <a:xfrm>
            <a:off x="9275040" y="5288400"/>
            <a:ext cx="2244600" cy="1494360"/>
          </a:xfrm>
          <a:prstGeom prst="rect">
            <a:avLst/>
          </a:prstGeom>
          <a:ln w="38100">
            <a:solidFill>
              <a:srgbClr val="c00000"/>
            </a:solidFill>
            <a:round/>
          </a:ln>
        </p:spPr>
      </p:pic>
    </p:spTree>
  </p:cSld>
  <mc:AlternateContent>
    <mc:Choice Requires="p14">
      <p:transition spd="slow" p14:dur="2000"/>
    </mc:Choice>
    <mc:Fallback>
      <p:transition spd="slow"/>
    </mc:Fallback>
  </mc:AlternateContent>
  <p:timing>
    <p:tnLst>
      <p:par>
        <p:cTn id="43" dur="indefinite" restart="never" nodeType="tmRoot">
          <p:childTnLst>
            <p:seq>
              <p:cTn id="44" dur="indefinite" nodeType="mainSeq">
                <p:childTnLst>
                  <p:par>
                    <p:cTn id="45" fill="hold">
                      <p:stCondLst>
                        <p:cond delay="indefinite"/>
                      </p:stCondLst>
                      <p:childTnLst>
                        <p:par>
                          <p:cTn id="46" fill="hold">
                            <p:stCondLst>
                              <p:cond delay="0"/>
                            </p:stCondLst>
                            <p:childTnLst>
                              <p:par>
                                <p:cTn id="47" nodeType="clickEffect" fill="hold" presetClass="entr" presetID="1">
                                  <p:stCondLst>
                                    <p:cond delay="0"/>
                                  </p:stCondLst>
                                  <p:childTnLst>
                                    <p:set>
                                      <p:cBhvr>
                                        <p:cTn id="48" dur="1" fill="hold">
                                          <p:stCondLst>
                                            <p:cond delay="0"/>
                                          </p:stCondLst>
                                        </p:cTn>
                                        <p:tgtEl>
                                          <p:spTgt spid="181"/>
                                        </p:tgtEl>
                                        <p:attrNameLst>
                                          <p:attrName>style.visibility</p:attrName>
                                        </p:attrNameLst>
                                      </p:cBhvr>
                                      <p:to>
                                        <p:strVal val="visible"/>
                                      </p:to>
                                    </p:set>
                                  </p:childTnLst>
                                </p:cTn>
                              </p:par>
                              <p:par>
                                <p:cTn id="49" nodeType="withEffect" fill="hold" presetClass="entr" presetID="1">
                                  <p:stCondLst>
                                    <p:cond delay="0"/>
                                  </p:stCondLst>
                                  <p:childTnLst>
                                    <p:set>
                                      <p:cBhvr>
                                        <p:cTn id="50" dur="1" fill="hold">
                                          <p:stCondLst>
                                            <p:cond delay="0"/>
                                          </p:stCondLst>
                                        </p:cTn>
                                        <p:tgtEl>
                                          <p:spTgt spid="18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nodeType="clickEffect" fill="hold" presetClass="entr" presetID="1">
                                  <p:stCondLst>
                                    <p:cond delay="0"/>
                                  </p:stCondLst>
                                  <p:childTnLst>
                                    <p:set>
                                      <p:cBhvr>
                                        <p:cTn id="54" dur="1" fill="hold">
                                          <p:stCondLst>
                                            <p:cond delay="0"/>
                                          </p:stCondLst>
                                        </p:cTn>
                                        <p:tgtEl>
                                          <p:spTgt spid="188"/>
                                        </p:tgtEl>
                                        <p:attrNameLst>
                                          <p:attrName>style.visibility</p:attrName>
                                        </p:attrNameLst>
                                      </p:cBhvr>
                                      <p:to>
                                        <p:strVal val="visible"/>
                                      </p:to>
                                    </p:set>
                                  </p:childTnLst>
                                </p:cTn>
                              </p:par>
                              <p:par>
                                <p:cTn id="55" nodeType="withEffect" fill="hold" presetClass="entr" presetID="1">
                                  <p:stCondLst>
                                    <p:cond delay="0"/>
                                  </p:stCondLst>
                                  <p:childTnLst>
                                    <p:set>
                                      <p:cBhvr>
                                        <p:cTn id="56" dur="1" fill="hold">
                                          <p:stCondLst>
                                            <p:cond delay="0"/>
                                          </p:stCondLst>
                                        </p:cTn>
                                        <p:tgtEl>
                                          <p:spTgt spid="186"/>
                                        </p:tgtEl>
                                        <p:attrNameLst>
                                          <p:attrName>style.visibility</p:attrName>
                                        </p:attrNameLst>
                                      </p:cBhvr>
                                      <p:to>
                                        <p:strVal val="visible"/>
                                      </p:to>
                                    </p:set>
                                  </p:childTnLst>
                                </p:cTn>
                              </p:par>
                              <p:par>
                                <p:cTn id="57" nodeType="withEffect" fill="hold" presetClass="entr" presetID="1">
                                  <p:stCondLst>
                                    <p:cond delay="0"/>
                                  </p:stCondLst>
                                  <p:childTnLst>
                                    <p:set>
                                      <p:cBhvr>
                                        <p:cTn id="58" dur="1" fill="hold">
                                          <p:stCondLst>
                                            <p:cond delay="0"/>
                                          </p:stCondLst>
                                        </p:cTn>
                                        <p:tgtEl>
                                          <p:spTgt spid="185"/>
                                        </p:tgtEl>
                                        <p:attrNameLst>
                                          <p:attrName>style.visibility</p:attrName>
                                        </p:attrNameLst>
                                      </p:cBhvr>
                                      <p:to>
                                        <p:strVal val="visible"/>
                                      </p:to>
                                    </p:set>
                                  </p:childTnLst>
                                </p:cTn>
                              </p:par>
                              <p:par>
                                <p:cTn id="59" nodeType="withEffect" fill="hold" presetClass="entr" presetID="1">
                                  <p:stCondLst>
                                    <p:cond delay="0"/>
                                  </p:stCondLst>
                                  <p:childTnLst>
                                    <p:set>
                                      <p:cBhvr>
                                        <p:cTn id="60" dur="1" fill="hold">
                                          <p:stCondLst>
                                            <p:cond delay="0"/>
                                          </p:stCondLst>
                                        </p:cTn>
                                        <p:tgtEl>
                                          <p:spTgt spid="18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nodeType="clickEffect" fill="hold" presetClass="entr" presetID="1">
                                  <p:stCondLst>
                                    <p:cond delay="0"/>
                                  </p:stCondLst>
                                  <p:childTnLst>
                                    <p:set>
                                      <p:cBhvr>
                                        <p:cTn id="64" dur="1" fill="hold">
                                          <p:stCondLst>
                                            <p:cond delay="0"/>
                                          </p:stCondLst>
                                        </p:cTn>
                                        <p:tgtEl>
                                          <p:spTgt spid="184"/>
                                        </p:tgtEl>
                                        <p:attrNameLst>
                                          <p:attrName>style.visibility</p:attrName>
                                        </p:attrNameLst>
                                      </p:cBhvr>
                                      <p:to>
                                        <p:strVal val="visible"/>
                                      </p:to>
                                    </p:set>
                                  </p:childTnLst>
                                </p:cTn>
                              </p:par>
                              <p:par>
                                <p:cTn id="65" nodeType="withEffect" fill="hold" presetClass="entr" presetID="1">
                                  <p:stCondLst>
                                    <p:cond delay="0"/>
                                  </p:stCondLst>
                                  <p:childTnLst>
                                    <p:set>
                                      <p:cBhvr>
                                        <p:cTn id="66" dur="1" fill="hold">
                                          <p:stCondLst>
                                            <p:cond delay="0"/>
                                          </p:stCondLst>
                                        </p:cTn>
                                        <p:tgtEl>
                                          <p:spTgt spid="1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کاربرد‌ها</a:t>
            </a:r>
            <a:endParaRPr b="0" lang="da-DK" sz="4400" spc="-1" strike="noStrike">
              <a:solidFill>
                <a:srgbClr val="000000"/>
              </a:solidFill>
              <a:latin typeface="Calibri"/>
            </a:endParaRPr>
          </a:p>
        </p:txBody>
      </p:sp>
      <p:sp>
        <p:nvSpPr>
          <p:cNvPr id="191" name="PlaceHolder 2"/>
          <p:cNvSpPr>
            <a:spLocks noGrp="1"/>
          </p:cNvSpPr>
          <p:nvPr>
            <p:ph/>
          </p:nvPr>
        </p:nvSpPr>
        <p:spPr>
          <a:xfrm>
            <a:off x="838080" y="1825560"/>
            <a:ext cx="10515240" cy="4350960"/>
          </a:xfrm>
          <a:prstGeom prst="rect">
            <a:avLst/>
          </a:prstGeom>
          <a:noFill/>
          <a:ln w="0">
            <a:noFill/>
          </a:ln>
        </p:spPr>
        <p:txBody>
          <a:bodyPr anchor="t">
            <a:normAutofit fontScale="84000"/>
          </a:bodyPr>
          <a:p>
            <a:pPr marL="207360" indent="-20736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سهم مالی از مشارکت در تولید محتوی خلاقانه</a:t>
            </a:r>
            <a:endParaRPr b="0" lang="da-DK" sz="28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هنرمندان، نویسندگان، دلال‌های داده (از دهه‌ی </a:t>
            </a:r>
            <a:r>
              <a:rPr b="0" lang="fa-IR" sz="2400" spc="-1" strike="noStrike">
                <a:solidFill>
                  <a:srgbClr val="000000"/>
                </a:solidFill>
                <a:latin typeface="IRANSans"/>
                <a:cs typeface="IRANSans"/>
              </a:rPr>
              <a:t>۹۰</a:t>
            </a:r>
            <a:r>
              <a:rPr b="0" lang="da-DK" sz="2400" spc="-1" strike="noStrike">
                <a:solidFill>
                  <a:srgbClr val="000000"/>
                </a:solidFill>
                <a:latin typeface="IRANSans"/>
                <a:ea typeface="EB Garamond"/>
              </a:rPr>
              <a:t> میلادی)</a:t>
            </a:r>
            <a:endParaRPr b="0" lang="da-DK" sz="24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en-US" sz="1100" spc="-1" strike="noStrike" u="sng">
                <a:solidFill>
                  <a:srgbClr val="0563c1"/>
                </a:solidFill>
                <a:uFillTx/>
                <a:latin typeface="IRANSans"/>
                <a:ea typeface="EB Garamond"/>
                <a:hlinkClick r:id="rId1"/>
              </a:rPr>
              <a:t>How Generative AI Can Impact Artists' Income: The Search for Fair Compensation | Robots.net</a:t>
            </a:r>
            <a:endParaRPr b="0" lang="da-DK" sz="11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en-US" sz="1100" spc="-1" strike="noStrike" u="sng">
                <a:solidFill>
                  <a:srgbClr val="0563c1"/>
                </a:solidFill>
                <a:uFillTx/>
                <a:latin typeface="IRANSans"/>
                <a:ea typeface="EB Garamond"/>
                <a:hlinkClick r:id="rId2"/>
              </a:rPr>
              <a:t>AI and Artists’ IP: Unpacking Copyright Infringement Allegations in Andersen v. Stability AI Ltd. – Center for Art Law (itsartlaw.org)</a:t>
            </a:r>
            <a:endParaRPr b="0" lang="da-DK" sz="11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en-US" sz="1100" spc="-1" strike="noStrike" u="sng">
                <a:solidFill>
                  <a:srgbClr val="0563c1"/>
                </a:solidFill>
                <a:uFillTx/>
                <a:latin typeface="IRANSans"/>
                <a:ea typeface="EB Garamond"/>
                <a:hlinkClick r:id="rId3"/>
              </a:rPr>
              <a:t>How much can artists make from generative AI? Vendors won't say | TechCrunch</a:t>
            </a:r>
            <a:endParaRPr b="0" lang="da-DK" sz="11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شرکت‌های تولید و عرضه محتوی </a:t>
            </a:r>
            <a:r>
              <a:rPr b="0" lang="en-US" sz="2400" spc="-1" strike="noStrike">
                <a:solidFill>
                  <a:srgbClr val="000000"/>
                </a:solidFill>
                <a:latin typeface="IRANSans"/>
                <a:ea typeface="EB Garamond"/>
              </a:rPr>
              <a:t>Adobe, Getty images, Stability AI</a:t>
            </a:r>
            <a:endParaRPr b="0" lang="da-DK" sz="2400" spc="-1" strike="noStrike">
              <a:solidFill>
                <a:srgbClr val="000000"/>
              </a:solidFill>
              <a:latin typeface="Calibri"/>
            </a:endParaRPr>
          </a:p>
          <a:p>
            <a:pPr marL="207360" indent="-20736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استناد تجربی (قضایی، پزشکی)</a:t>
            </a:r>
            <a:endParaRPr b="0" lang="da-DK" sz="2800" spc="-1" strike="noStrike">
              <a:solidFill>
                <a:srgbClr val="000000"/>
              </a:solidFill>
              <a:latin typeface="Calibri"/>
            </a:endParaRPr>
          </a:p>
          <a:p>
            <a:pPr marL="207360" indent="-20736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تشخیص حمله‌های روی پایگاه داده</a:t>
            </a:r>
            <a:endParaRPr b="0" lang="da-DK" sz="2800" spc="-1" strike="noStrike">
              <a:solidFill>
                <a:srgbClr val="000000"/>
              </a:solidFill>
              <a:latin typeface="Calibri"/>
            </a:endParaRPr>
          </a:p>
          <a:p>
            <a:pPr marL="207360" indent="-20736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جهت گیری و خطا در برچسب‌های پایگاه داده</a:t>
            </a:r>
            <a:endParaRPr b="0" lang="da-DK" sz="2800" spc="-1" strike="noStrike">
              <a:solidFill>
                <a:srgbClr val="000000"/>
              </a:solidFill>
              <a:latin typeface="Calibri"/>
            </a:endParaRPr>
          </a:p>
          <a:p>
            <a:pPr marL="207360" indent="-20736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تغییر پایگاه داده </a:t>
            </a:r>
            <a:r>
              <a:rPr b="0" lang="en-US" sz="1100" spc="-1" strike="noStrike" u="sng">
                <a:solidFill>
                  <a:srgbClr val="0563c1"/>
                </a:solidFill>
                <a:uFillTx/>
                <a:latin typeface="IRANSans"/>
                <a:ea typeface="EB Garamond"/>
                <a:hlinkClick r:id="rId4"/>
              </a:rPr>
              <a:t>Datamodels</a:t>
            </a:r>
            <a:r>
              <a:rPr b="0" lang="en-US" sz="1100" spc="-1" strike="noStrike" u="sng">
                <a:solidFill>
                  <a:srgbClr val="0563c1"/>
                </a:solidFill>
                <a:uFillTx/>
                <a:latin typeface="IRANSans"/>
                <a:ea typeface="EB Garamond"/>
                <a:hlinkClick r:id="rId5"/>
              </a:rPr>
              <a:t>: Predicting Predictions from Training Data</a:t>
            </a:r>
            <a:endParaRPr b="0" lang="da-DK" sz="11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کوچک‌سازی</a:t>
            </a:r>
            <a:endParaRPr b="0" lang="da-DK" sz="24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تغییر کانتکست مدل</a:t>
            </a:r>
            <a:endParaRPr b="0" lang="da-DK" sz="2400" spc="-1" strike="noStrike">
              <a:solidFill>
                <a:srgbClr val="000000"/>
              </a:solidFill>
              <a:latin typeface="Calibri"/>
            </a:endParaRPr>
          </a:p>
          <a:p>
            <a:pPr lvl="1" marL="622440" indent="-20736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پایگاه داده خلاف واقع</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طرد نمونه </a:t>
            </a:r>
            <a:r>
              <a:rPr b="0" lang="en-US" sz="4400" spc="-1" strike="noStrike">
                <a:solidFill>
                  <a:srgbClr val="000000"/>
                </a:solidFill>
                <a:latin typeface="Linux Libertine"/>
                <a:ea typeface="Linux Libertine"/>
              </a:rPr>
              <a:t>(</a:t>
            </a:r>
            <a:r>
              <a:rPr b="0" lang="en-US" sz="4400" spc="-1" strike="noStrike">
                <a:solidFill>
                  <a:srgbClr val="000000"/>
                </a:solidFill>
                <a:latin typeface="Linux Libertine"/>
                <a:ea typeface="Linux Libertine"/>
              </a:rPr>
              <a:t>Leave-One-Out</a:t>
            </a:r>
            <a:r>
              <a:rPr b="0" lang="en-US" sz="4400" spc="-1" strike="noStrike">
                <a:solidFill>
                  <a:srgbClr val="000000"/>
                </a:solidFill>
                <a:latin typeface="Linux Libertine"/>
                <a:ea typeface="Linux Libertine"/>
              </a:rPr>
              <a:t>)</a:t>
            </a:r>
            <a:endParaRPr b="0" lang="da-DK" sz="4400" spc="-1" strike="noStrike">
              <a:solidFill>
                <a:srgbClr val="000000"/>
              </a:solidFill>
              <a:latin typeface="Calibri"/>
            </a:endParaRPr>
          </a:p>
        </p:txBody>
      </p:sp>
      <p:sp>
        <p:nvSpPr>
          <p:cNvPr id="193" name="PlaceHolder 2"/>
          <p:cNvSpPr>
            <a:spLocks noGrp="1"/>
          </p:cNvSpPr>
          <p:nvPr>
            <p:ph/>
          </p:nvPr>
        </p:nvSpPr>
        <p:spPr>
          <a:xfrm>
            <a:off x="4596480" y="1825560"/>
            <a:ext cx="6756840" cy="4350960"/>
          </a:xfrm>
          <a:prstGeom prst="rect">
            <a:avLst/>
          </a:prstGeom>
          <a:noFill/>
          <a:ln w="0">
            <a:noFill/>
          </a:ln>
        </p:spPr>
        <p:txBody>
          <a:bodyPr anchor="t">
            <a:normAutofit fontScale="97000"/>
          </a:bodyPr>
          <a:p>
            <a:pPr marL="221400" indent="-2214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نمونه‌ی مورد نظر را در بیاوریم و مدل جدیدی بسازیم</a:t>
            </a:r>
            <a:endParaRPr b="0" lang="da-DK" sz="2800" spc="-1" strike="noStrike">
              <a:solidFill>
                <a:srgbClr val="000000"/>
              </a:solidFill>
              <a:latin typeface="Calibri"/>
            </a:endParaRPr>
          </a:p>
          <a:p>
            <a:pPr indent="0" algn="r" rtl="1">
              <a:lnSpc>
                <a:spcPct val="90000"/>
              </a:lnSpc>
              <a:spcBef>
                <a:spcPts val="1001"/>
              </a:spcBef>
              <a:buNone/>
            </a:pPr>
            <a:endParaRPr b="0" lang="da-DK" sz="2400" spc="-1" strike="noStrike">
              <a:solidFill>
                <a:srgbClr val="000000"/>
              </a:solidFill>
              <a:latin typeface="Calibri"/>
            </a:endParaRPr>
          </a:p>
          <a:p>
            <a:pPr indent="0">
              <a:lnSpc>
                <a:spcPct val="90000"/>
              </a:lnSpc>
              <a:spcBef>
                <a:spcPts val="1417"/>
              </a:spcBef>
              <a:buNone/>
            </a:pPr>
            <a:endParaRPr b="0" lang="da-DK" sz="2000" spc="-1" strike="noStrike">
              <a:solidFill>
                <a:srgbClr val="000000"/>
              </a:solidFill>
              <a:latin typeface="Calibri"/>
            </a:endParaRPr>
          </a:p>
          <a:p>
            <a:pPr marL="443160" indent="0" algn="r">
              <a:lnSpc>
                <a:spcPct val="90000"/>
              </a:lnSpc>
              <a:spcBef>
                <a:spcPts val="499"/>
              </a:spcBef>
              <a:buNone/>
              <a:tabLst>
                <a:tab algn="l" pos="0"/>
              </a:tabLst>
            </a:pPr>
            <a:endParaRPr b="0" lang="da-DK" sz="2400" spc="-1" strike="noStrike">
              <a:solidFill>
                <a:srgbClr val="000000"/>
              </a:solidFill>
              <a:latin typeface="Calibri"/>
            </a:endParaRPr>
          </a:p>
          <a:p>
            <a:pPr marL="221400" indent="-221400" algn="r" rtl="1">
              <a:lnSpc>
                <a:spcPct val="90000"/>
              </a:lnSpc>
              <a:spcBef>
                <a:spcPts val="1001"/>
              </a:spcBef>
              <a:buClr>
                <a:srgbClr val="000000"/>
              </a:buClr>
              <a:buFont typeface="Arial"/>
              <a:buChar char="•"/>
              <a:tabLst>
                <a:tab algn="l" pos="0"/>
              </a:tabLst>
            </a:pPr>
            <a:r>
              <a:rPr b="0" lang="fa-IR" sz="2800" spc="-1" strike="noStrike">
                <a:solidFill>
                  <a:srgbClr val="000000"/>
                </a:solidFill>
                <a:latin typeface="IRANSans"/>
                <a:cs typeface="IRANSans"/>
              </a:rPr>
              <a:t>نیاز به باز یادگیری مدل برای هر نمونه دارد</a:t>
            </a:r>
            <a:endParaRPr b="0" lang="da-DK" sz="2800" spc="-1" strike="noStrike">
              <a:solidFill>
                <a:srgbClr val="000000"/>
              </a:solidFill>
              <a:latin typeface="Calibri"/>
            </a:endParaRPr>
          </a:p>
          <a:p>
            <a:pPr marL="221400" indent="-221400" algn="r" rtl="1">
              <a:lnSpc>
                <a:spcPct val="90000"/>
              </a:lnSpc>
              <a:spcBef>
                <a:spcPts val="1001"/>
              </a:spcBef>
              <a:buClr>
                <a:srgbClr val="000000"/>
              </a:buClr>
              <a:buFont typeface="Arial"/>
              <a:buChar char="•"/>
              <a:tabLst>
                <a:tab algn="l" pos="0"/>
              </a:tabLst>
            </a:pPr>
            <a:r>
              <a:rPr b="0" lang="fa-IR" sz="2800" spc="-1" strike="noStrike">
                <a:solidFill>
                  <a:srgbClr val="000000"/>
                </a:solidFill>
                <a:latin typeface="IRANSans"/>
                <a:cs typeface="IRANSans"/>
              </a:rPr>
              <a:t>هزینه‌ی بسیار بالا و غیر عملی (بجز روش‌های تخمینی)</a:t>
            </a:r>
            <a:endParaRPr b="0" lang="da-DK" sz="2800" spc="-1" strike="noStrike">
              <a:solidFill>
                <a:srgbClr val="000000"/>
              </a:solidFill>
              <a:latin typeface="Calibri"/>
            </a:endParaRPr>
          </a:p>
          <a:p>
            <a:pPr marL="221400" indent="-221400" algn="r" rtl="1">
              <a:lnSpc>
                <a:spcPct val="90000"/>
              </a:lnSpc>
              <a:spcBef>
                <a:spcPts val="1001"/>
              </a:spcBef>
              <a:buClr>
                <a:srgbClr val="000000"/>
              </a:buClr>
              <a:buFont typeface="Arial"/>
              <a:buChar char="•"/>
              <a:tabLst>
                <a:tab algn="l" pos="0"/>
              </a:tabLst>
            </a:pPr>
            <a:r>
              <a:rPr b="0" lang="fa-IR" sz="2800" spc="-1" strike="noStrike">
                <a:solidFill>
                  <a:srgbClr val="000000"/>
                </a:solidFill>
                <a:latin typeface="IRANSans"/>
                <a:cs typeface="IRANSans"/>
              </a:rPr>
              <a:t>برداشتن یک نمونه در عمل تاثیر چندانی در مدل ندارد</a:t>
            </a:r>
            <a:endParaRPr b="0" lang="da-DK" sz="2800" spc="-1" strike="noStrike">
              <a:solidFill>
                <a:srgbClr val="000000"/>
              </a:solidFill>
              <a:latin typeface="Calibri"/>
            </a:endParaRPr>
          </a:p>
          <a:p>
            <a:pPr indent="0">
              <a:lnSpc>
                <a:spcPct val="90000"/>
              </a:lnSpc>
              <a:spcBef>
                <a:spcPts val="1417"/>
              </a:spcBef>
              <a:buNone/>
              <a:tabLst>
                <a:tab algn="l" pos="0"/>
              </a:tabLst>
            </a:pPr>
            <a:endParaRPr b="0" lang="da-DK" sz="2400" spc="-1" strike="noStrike">
              <a:solidFill>
                <a:srgbClr val="000000"/>
              </a:solidFill>
              <a:latin typeface="Calibri"/>
            </a:endParaRPr>
          </a:p>
        </p:txBody>
      </p:sp>
      <p:sp>
        <p:nvSpPr>
          <p:cNvPr id="194" name="Cylinder 6"/>
          <p:cNvSpPr/>
          <p:nvPr/>
        </p:nvSpPr>
        <p:spPr>
          <a:xfrm>
            <a:off x="639000" y="2004120"/>
            <a:ext cx="1181520" cy="2649960"/>
          </a:xfrm>
          <a:prstGeom prst="can">
            <a:avLst>
              <a:gd name="adj" fmla="val 25000"/>
            </a:avLst>
          </a:prstGeom>
          <a:solidFill>
            <a:schemeClr val="accent6">
              <a:lumMod val="60000"/>
              <a:lumOff val="4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1800" spc="-1" strike="noStrike">
                <a:solidFill>
                  <a:schemeClr val="lt1"/>
                </a:solidFill>
                <a:latin typeface="IRANSans"/>
                <a:cs typeface="IRANSans"/>
              </a:rPr>
              <a:t>پایگاه داده</a:t>
            </a:r>
            <a:endParaRPr b="0" lang="en-US" sz="1800" spc="-1" strike="noStrike">
              <a:solidFill>
                <a:srgbClr val="000000"/>
              </a:solidFill>
              <a:latin typeface="Arial"/>
            </a:endParaRPr>
          </a:p>
        </p:txBody>
      </p:sp>
      <p:sp>
        <p:nvSpPr>
          <p:cNvPr id="195" name="Trapezoid 7"/>
          <p:cNvSpPr/>
          <p:nvPr/>
        </p:nvSpPr>
        <p:spPr>
          <a:xfrm rot="5400000">
            <a:off x="746280" y="5154120"/>
            <a:ext cx="968040" cy="935640"/>
          </a:xfrm>
          <a:prstGeom prst="trapezoid">
            <a:avLst>
              <a:gd name="adj" fmla="val 25000"/>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ctr">
              <a:lnSpc>
                <a:spcPct val="100000"/>
              </a:lnSpc>
            </a:pPr>
            <a:r>
              <a:rPr b="0" lang="en-US" sz="1800" spc="-1" strike="noStrike">
                <a:solidFill>
                  <a:schemeClr val="lt1"/>
                </a:solidFill>
                <a:latin typeface="IRANSans"/>
              </a:rPr>
              <a:t>NN</a:t>
            </a:r>
            <a:endParaRPr b="0" lang="en-US" sz="1800" spc="-1" strike="noStrike">
              <a:solidFill>
                <a:srgbClr val="000000"/>
              </a:solidFill>
              <a:latin typeface="Arial"/>
            </a:endParaRPr>
          </a:p>
        </p:txBody>
      </p:sp>
      <p:cxnSp>
        <p:nvCxnSpPr>
          <p:cNvPr id="196" name="Straight Arrow Connector 8"/>
          <p:cNvCxnSpPr>
            <a:stCxn id="194" idx="3"/>
            <a:endCxn id="195" idx="1"/>
          </p:cNvCxnSpPr>
          <p:nvPr/>
        </p:nvCxnSpPr>
        <p:spPr>
          <a:xfrm flipH="1">
            <a:off x="1230840" y="3328920"/>
            <a:ext cx="590040" cy="1926360"/>
          </a:xfrm>
          <a:prstGeom prst="straightConnector1">
            <a:avLst/>
          </a:prstGeom>
          <a:ln w="38100">
            <a:solidFill>
              <a:srgbClr val="000000"/>
            </a:solidFill>
            <a:tailEnd len="med" type="triangle" w="med"/>
          </a:ln>
        </p:spPr>
      </p:cxnSp>
      <p:sp>
        <p:nvSpPr>
          <p:cNvPr id="197" name="Cylinder 17"/>
          <p:cNvSpPr/>
          <p:nvPr/>
        </p:nvSpPr>
        <p:spPr>
          <a:xfrm>
            <a:off x="2823480" y="2004120"/>
            <a:ext cx="1181520" cy="2649960"/>
          </a:xfrm>
          <a:prstGeom prst="can">
            <a:avLst>
              <a:gd name="adj" fmla="val 25000"/>
            </a:avLst>
          </a:prstGeom>
          <a:solidFill>
            <a:schemeClr val="accent6">
              <a:lumMod val="60000"/>
              <a:lumOff val="4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1800" spc="-1" strike="noStrike">
                <a:solidFill>
                  <a:schemeClr val="lt1"/>
                </a:solidFill>
                <a:latin typeface="IRANSans"/>
                <a:cs typeface="IRANSans"/>
              </a:rPr>
              <a:t>پایگاه داده بدون نمونه‌ی</a:t>
            </a:r>
            <a:endParaRPr b="0" lang="en-US" sz="1800" spc="-1" strike="noStrike">
              <a:solidFill>
                <a:srgbClr val="000000"/>
              </a:solidFill>
              <a:latin typeface="Arial"/>
            </a:endParaRPr>
          </a:p>
          <a:p>
            <a:pPr algn="ctr">
              <a:lnSpc>
                <a:spcPct val="100000"/>
              </a:lnSpc>
            </a:pPr>
            <a:endParaRPr b="0" lang="en-US" sz="1800" spc="-1" strike="noStrike">
              <a:solidFill>
                <a:srgbClr val="000000"/>
              </a:solidFill>
              <a:latin typeface="Arial"/>
            </a:endParaRPr>
          </a:p>
        </p:txBody>
      </p:sp>
      <p:sp>
        <p:nvSpPr>
          <p:cNvPr id="198" name="Trapezoid 18"/>
          <p:cNvSpPr/>
          <p:nvPr/>
        </p:nvSpPr>
        <p:spPr>
          <a:xfrm rot="5400000">
            <a:off x="2930760" y="5154120"/>
            <a:ext cx="968040" cy="935640"/>
          </a:xfrm>
          <a:prstGeom prst="trapezoid">
            <a:avLst>
              <a:gd name="adj" fmla="val 25000"/>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ctr">
              <a:lnSpc>
                <a:spcPct val="100000"/>
              </a:lnSpc>
            </a:pPr>
            <a:r>
              <a:rPr b="0" lang="en-US" sz="1800" spc="-1" strike="noStrike">
                <a:solidFill>
                  <a:schemeClr val="lt1"/>
                </a:solidFill>
                <a:latin typeface="IRANSans"/>
              </a:rPr>
              <a:t>,NN</a:t>
            </a:r>
            <a:endParaRPr b="0" lang="en-US" sz="1800" spc="-1" strike="noStrike">
              <a:solidFill>
                <a:srgbClr val="000000"/>
              </a:solidFill>
              <a:latin typeface="Arial"/>
            </a:endParaRPr>
          </a:p>
        </p:txBody>
      </p:sp>
      <p:cxnSp>
        <p:nvCxnSpPr>
          <p:cNvPr id="199" name="Straight Arrow Connector 19"/>
          <p:cNvCxnSpPr>
            <a:stCxn id="197" idx="3"/>
            <a:endCxn id="198" idx="1"/>
          </p:cNvCxnSpPr>
          <p:nvPr/>
        </p:nvCxnSpPr>
        <p:spPr>
          <a:xfrm flipH="1">
            <a:off x="3415320" y="3328920"/>
            <a:ext cx="590040" cy="1926360"/>
          </a:xfrm>
          <a:prstGeom prst="straightConnector1">
            <a:avLst/>
          </a:prstGeom>
          <a:ln w="38100">
            <a:solidFill>
              <a:srgbClr val="000000"/>
            </a:solidFill>
            <a:tailEnd len="med" type="triangle" w="med"/>
          </a:ln>
        </p:spPr>
      </p:cxnSp>
      <p:sp>
        <p:nvSpPr>
          <p:cNvPr id="200" name="Freeform: Shape 21"/>
          <p:cNvSpPr/>
          <p:nvPr/>
        </p:nvSpPr>
        <p:spPr>
          <a:xfrm>
            <a:off x="1198080" y="1009080"/>
            <a:ext cx="1756440" cy="626040"/>
          </a:xfrm>
          <a:custGeom>
            <a:avLst/>
            <a:gdLst>
              <a:gd name="textAreaLeft" fmla="*/ 0 w 1756440"/>
              <a:gd name="textAreaRight" fmla="*/ 1756800 w 1756440"/>
              <a:gd name="textAreaTop" fmla="*/ 0 h 626040"/>
              <a:gd name="textAreaBottom" fmla="*/ 626400 h 626040"/>
            </a:gdLst>
            <a:ahLst/>
            <a:rect l="textAreaLeft" t="textAreaTop" r="textAreaRight" b="textAreaBottom"/>
            <a:pathLst>
              <a:path w="1756834" h="626533">
                <a:moveTo>
                  <a:pt x="0" y="491066"/>
                </a:moveTo>
                <a:lnTo>
                  <a:pt x="0" y="491066"/>
                </a:lnTo>
                <a:cubicBezTo>
                  <a:pt x="14111" y="472722"/>
                  <a:pt x="29320" y="455171"/>
                  <a:pt x="42334" y="436033"/>
                </a:cubicBezTo>
                <a:cubicBezTo>
                  <a:pt x="92199" y="362703"/>
                  <a:pt x="53540" y="395567"/>
                  <a:pt x="122767" y="309033"/>
                </a:cubicBezTo>
                <a:cubicBezTo>
                  <a:pt x="152859" y="271419"/>
                  <a:pt x="184960" y="228377"/>
                  <a:pt x="220134" y="194733"/>
                </a:cubicBezTo>
                <a:cubicBezTo>
                  <a:pt x="236063" y="179497"/>
                  <a:pt x="254425" y="167005"/>
                  <a:pt x="270934" y="152400"/>
                </a:cubicBezTo>
                <a:cubicBezTo>
                  <a:pt x="311127" y="116845"/>
                  <a:pt x="327339" y="95759"/>
                  <a:pt x="368300" y="67733"/>
                </a:cubicBezTo>
                <a:cubicBezTo>
                  <a:pt x="416355" y="34854"/>
                  <a:pt x="399706" y="48019"/>
                  <a:pt x="448734" y="29633"/>
                </a:cubicBezTo>
                <a:cubicBezTo>
                  <a:pt x="500393" y="10261"/>
                  <a:pt x="459167" y="17464"/>
                  <a:pt x="533400" y="8466"/>
                </a:cubicBezTo>
                <a:cubicBezTo>
                  <a:pt x="561557" y="5053"/>
                  <a:pt x="618067" y="0"/>
                  <a:pt x="618067" y="0"/>
                </a:cubicBezTo>
                <a:cubicBezTo>
                  <a:pt x="743656" y="7055"/>
                  <a:pt x="870907" y="-387"/>
                  <a:pt x="994834" y="21166"/>
                </a:cubicBezTo>
                <a:cubicBezTo>
                  <a:pt x="1037983" y="28670"/>
                  <a:pt x="1127509" y="43061"/>
                  <a:pt x="1172634" y="55033"/>
                </a:cubicBezTo>
                <a:cubicBezTo>
                  <a:pt x="1418521" y="120268"/>
                  <a:pt x="1210917" y="74122"/>
                  <a:pt x="1358900" y="105833"/>
                </a:cubicBezTo>
                <a:cubicBezTo>
                  <a:pt x="1400232" y="126499"/>
                  <a:pt x="1391536" y="122693"/>
                  <a:pt x="1452034" y="148166"/>
                </a:cubicBezTo>
                <a:cubicBezTo>
                  <a:pt x="1456147" y="149898"/>
                  <a:pt x="1460501" y="150989"/>
                  <a:pt x="1464734" y="152400"/>
                </a:cubicBezTo>
                <a:cubicBezTo>
                  <a:pt x="1476023" y="162278"/>
                  <a:pt x="1486805" y="172766"/>
                  <a:pt x="1498600" y="182033"/>
                </a:cubicBezTo>
                <a:cubicBezTo>
                  <a:pt x="1506601" y="188320"/>
                  <a:pt x="1516395" y="192206"/>
                  <a:pt x="1524000" y="198966"/>
                </a:cubicBezTo>
                <a:cubicBezTo>
                  <a:pt x="1529273" y="203654"/>
                  <a:pt x="1531711" y="210911"/>
                  <a:pt x="1536700" y="215900"/>
                </a:cubicBezTo>
                <a:cubicBezTo>
                  <a:pt x="1541689" y="220889"/>
                  <a:pt x="1548645" y="223611"/>
                  <a:pt x="1553634" y="228600"/>
                </a:cubicBezTo>
                <a:cubicBezTo>
                  <a:pt x="1562224" y="237189"/>
                  <a:pt x="1567586" y="248614"/>
                  <a:pt x="1574800" y="258233"/>
                </a:cubicBezTo>
                <a:cubicBezTo>
                  <a:pt x="1580221" y="265462"/>
                  <a:pt x="1586313" y="272171"/>
                  <a:pt x="1591734" y="279400"/>
                </a:cubicBezTo>
                <a:cubicBezTo>
                  <a:pt x="1594787" y="283470"/>
                  <a:pt x="1597147" y="288030"/>
                  <a:pt x="1600200" y="292100"/>
                </a:cubicBezTo>
                <a:cubicBezTo>
                  <a:pt x="1604881" y="298342"/>
                  <a:pt x="1620811" y="316388"/>
                  <a:pt x="1625600" y="325966"/>
                </a:cubicBezTo>
                <a:cubicBezTo>
                  <a:pt x="1627596" y="329957"/>
                  <a:pt x="1627838" y="334675"/>
                  <a:pt x="1629834" y="338666"/>
                </a:cubicBezTo>
                <a:cubicBezTo>
                  <a:pt x="1633514" y="346025"/>
                  <a:pt x="1638854" y="352473"/>
                  <a:pt x="1642534" y="359833"/>
                </a:cubicBezTo>
                <a:cubicBezTo>
                  <a:pt x="1645932" y="366630"/>
                  <a:pt x="1648007" y="374015"/>
                  <a:pt x="1651000" y="381000"/>
                </a:cubicBezTo>
                <a:cubicBezTo>
                  <a:pt x="1652243" y="383900"/>
                  <a:pt x="1653823" y="386644"/>
                  <a:pt x="1655234" y="389466"/>
                </a:cubicBezTo>
                <a:lnTo>
                  <a:pt x="1722967" y="237066"/>
                </a:lnTo>
                <a:lnTo>
                  <a:pt x="1756834" y="618066"/>
                </a:lnTo>
                <a:lnTo>
                  <a:pt x="1439334" y="465666"/>
                </a:lnTo>
                <a:lnTo>
                  <a:pt x="1595967" y="448733"/>
                </a:lnTo>
                <a:lnTo>
                  <a:pt x="1595967" y="448733"/>
                </a:lnTo>
                <a:cubicBezTo>
                  <a:pt x="1518926" y="371692"/>
                  <a:pt x="1613599" y="460118"/>
                  <a:pt x="1532467" y="402166"/>
                </a:cubicBezTo>
                <a:cubicBezTo>
                  <a:pt x="1522724" y="395206"/>
                  <a:pt x="1516542" y="384087"/>
                  <a:pt x="1507067" y="376766"/>
                </a:cubicBezTo>
                <a:cubicBezTo>
                  <a:pt x="1485387" y="360013"/>
                  <a:pt x="1461971" y="345635"/>
                  <a:pt x="1439334" y="330200"/>
                </a:cubicBezTo>
                <a:cubicBezTo>
                  <a:pt x="1419641" y="316773"/>
                  <a:pt x="1397423" y="301695"/>
                  <a:pt x="1375834" y="292100"/>
                </a:cubicBezTo>
                <a:cubicBezTo>
                  <a:pt x="1363601" y="286663"/>
                  <a:pt x="1350269" y="284100"/>
                  <a:pt x="1337734" y="279400"/>
                </a:cubicBezTo>
                <a:cubicBezTo>
                  <a:pt x="1290561" y="261710"/>
                  <a:pt x="1326407" y="269752"/>
                  <a:pt x="1282700" y="262466"/>
                </a:cubicBezTo>
                <a:cubicBezTo>
                  <a:pt x="1275645" y="258233"/>
                  <a:pt x="1269267" y="252578"/>
                  <a:pt x="1261534" y="249766"/>
                </a:cubicBezTo>
                <a:cubicBezTo>
                  <a:pt x="1253467" y="246833"/>
                  <a:pt x="1244579" y="247068"/>
                  <a:pt x="1236134" y="245533"/>
                </a:cubicBezTo>
                <a:cubicBezTo>
                  <a:pt x="1229055" y="244246"/>
                  <a:pt x="1221948" y="243045"/>
                  <a:pt x="1214967" y="241300"/>
                </a:cubicBezTo>
                <a:cubicBezTo>
                  <a:pt x="1154228" y="226115"/>
                  <a:pt x="1217862" y="238085"/>
                  <a:pt x="1151467" y="228600"/>
                </a:cubicBezTo>
                <a:cubicBezTo>
                  <a:pt x="1142970" y="227386"/>
                  <a:pt x="1134602" y="225280"/>
                  <a:pt x="1126067" y="224366"/>
                </a:cubicBezTo>
                <a:cubicBezTo>
                  <a:pt x="1095072" y="221045"/>
                  <a:pt x="1063916" y="219343"/>
                  <a:pt x="1032934" y="215900"/>
                </a:cubicBezTo>
                <a:cubicBezTo>
                  <a:pt x="977946" y="209789"/>
                  <a:pt x="1007568" y="212727"/>
                  <a:pt x="944034" y="207433"/>
                </a:cubicBezTo>
                <a:lnTo>
                  <a:pt x="838200" y="211666"/>
                </a:lnTo>
                <a:cubicBezTo>
                  <a:pt x="821233" y="212583"/>
                  <a:pt x="804118" y="212860"/>
                  <a:pt x="787400" y="215900"/>
                </a:cubicBezTo>
                <a:cubicBezTo>
                  <a:pt x="772905" y="218536"/>
                  <a:pt x="759262" y="224657"/>
                  <a:pt x="745067" y="228600"/>
                </a:cubicBezTo>
                <a:cubicBezTo>
                  <a:pt x="733855" y="231714"/>
                  <a:pt x="722538" y="234449"/>
                  <a:pt x="711200" y="237066"/>
                </a:cubicBezTo>
                <a:cubicBezTo>
                  <a:pt x="700314" y="239578"/>
                  <a:pt x="684088" y="241870"/>
                  <a:pt x="673100" y="245533"/>
                </a:cubicBezTo>
                <a:cubicBezTo>
                  <a:pt x="643584" y="255372"/>
                  <a:pt x="660799" y="251409"/>
                  <a:pt x="635000" y="262466"/>
                </a:cubicBezTo>
                <a:cubicBezTo>
                  <a:pt x="614748" y="271145"/>
                  <a:pt x="625659" y="261006"/>
                  <a:pt x="601134" y="279400"/>
                </a:cubicBezTo>
                <a:cubicBezTo>
                  <a:pt x="566815" y="305140"/>
                  <a:pt x="611874" y="280382"/>
                  <a:pt x="571500" y="300566"/>
                </a:cubicBezTo>
                <a:cubicBezTo>
                  <a:pt x="561622" y="310444"/>
                  <a:pt x="553846" y="323013"/>
                  <a:pt x="541867" y="330200"/>
                </a:cubicBezTo>
                <a:cubicBezTo>
                  <a:pt x="534811" y="334433"/>
                  <a:pt x="527021" y="337632"/>
                  <a:pt x="520700" y="342900"/>
                </a:cubicBezTo>
                <a:cubicBezTo>
                  <a:pt x="509969" y="351843"/>
                  <a:pt x="503561" y="366286"/>
                  <a:pt x="491067" y="372533"/>
                </a:cubicBezTo>
                <a:cubicBezTo>
                  <a:pt x="471240" y="382447"/>
                  <a:pt x="454959" y="390000"/>
                  <a:pt x="436034" y="402166"/>
                </a:cubicBezTo>
                <a:cubicBezTo>
                  <a:pt x="404492" y="422443"/>
                  <a:pt x="411827" y="420321"/>
                  <a:pt x="385234" y="440266"/>
                </a:cubicBezTo>
                <a:cubicBezTo>
                  <a:pt x="365083" y="455379"/>
                  <a:pt x="374462" y="442956"/>
                  <a:pt x="351367" y="469900"/>
                </a:cubicBezTo>
                <a:cubicBezTo>
                  <a:pt x="340896" y="482116"/>
                  <a:pt x="328930" y="493610"/>
                  <a:pt x="321734" y="508000"/>
                </a:cubicBezTo>
                <a:cubicBezTo>
                  <a:pt x="293652" y="564160"/>
                  <a:pt x="327721" y="494031"/>
                  <a:pt x="309034" y="537633"/>
                </a:cubicBezTo>
                <a:cubicBezTo>
                  <a:pt x="306548" y="543433"/>
                  <a:pt x="302911" y="548707"/>
                  <a:pt x="300567" y="554566"/>
                </a:cubicBezTo>
                <a:cubicBezTo>
                  <a:pt x="297252" y="562852"/>
                  <a:pt x="294264" y="571308"/>
                  <a:pt x="292100" y="579966"/>
                </a:cubicBezTo>
                <a:cubicBezTo>
                  <a:pt x="290689" y="585611"/>
                  <a:pt x="289910" y="591452"/>
                  <a:pt x="287867" y="596900"/>
                </a:cubicBezTo>
                <a:cubicBezTo>
                  <a:pt x="285651" y="602809"/>
                  <a:pt x="281886" y="608033"/>
                  <a:pt x="279400" y="613833"/>
                </a:cubicBezTo>
                <a:cubicBezTo>
                  <a:pt x="277642" y="617934"/>
                  <a:pt x="276578" y="622300"/>
                  <a:pt x="275167" y="626533"/>
                </a:cubicBezTo>
                <a:lnTo>
                  <a:pt x="258234" y="385233"/>
                </a:lnTo>
                <a:lnTo>
                  <a:pt x="0" y="491066"/>
                </a:lnTo>
                <a:close/>
              </a:path>
            </a:pathLst>
          </a:custGeom>
          <a:solidFill>
            <a:srgbClr val="ed7d31"/>
          </a:solidFill>
          <a:ln>
            <a:solidFill>
              <a:srgbClr val="673615"/>
            </a:solidFill>
          </a:ln>
        </p:spPr>
        <p:style>
          <a:lnRef idx="2">
            <a:schemeClr val="accent2">
              <a:shade val="15000"/>
            </a:schemeClr>
          </a:lnRef>
          <a:fillRef idx="1">
            <a:schemeClr val="accent2"/>
          </a:fillRef>
          <a:effectRef idx="0">
            <a:schemeClr val="accent2"/>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childTnLst>
                  <p:par>
                    <p:cTn id="69" fill="hold">
                      <p:stCondLst>
                        <p:cond delay="indefinite"/>
                      </p:stCondLst>
                      <p:childTnLst>
                        <p:par>
                          <p:cTn id="70" fill="hold">
                            <p:stCondLst>
                              <p:cond delay="0"/>
                            </p:stCondLst>
                            <p:childTnLst>
                              <p:par>
                                <p:cTn id="71" nodeType="clickEffect" fill="hold" presetClass="entr" presetID="1">
                                  <p:stCondLst>
                                    <p:cond delay="0"/>
                                  </p:stCondLst>
                                  <p:childTnLst>
                                    <p:set>
                                      <p:cBhvr>
                                        <p:cTn id="72" dur="1" fill="hold">
                                          <p:stCondLst>
                                            <p:cond delay="0"/>
                                          </p:stCondLst>
                                        </p:cTn>
                                        <p:tgtEl>
                                          <p:spTgt spid="200"/>
                                        </p:tgtEl>
                                        <p:attrNameLst>
                                          <p:attrName>style.visibility</p:attrName>
                                        </p:attrNameLst>
                                      </p:cBhvr>
                                      <p:to>
                                        <p:strVal val="visible"/>
                                      </p:to>
                                    </p:set>
                                  </p:childTnLst>
                                </p:cTn>
                              </p:par>
                              <p:par>
                                <p:cTn id="73" nodeType="withEffect" fill="hold" presetClass="entr" presetID="1">
                                  <p:stCondLst>
                                    <p:cond delay="0"/>
                                  </p:stCondLst>
                                  <p:childTnLst>
                                    <p:set>
                                      <p:cBhvr>
                                        <p:cTn id="74" dur="1" fill="hold">
                                          <p:stCondLst>
                                            <p:cond delay="0"/>
                                          </p:stCondLst>
                                        </p:cTn>
                                        <p:tgtEl>
                                          <p:spTgt spid="197"/>
                                        </p:tgtEl>
                                        <p:attrNameLst>
                                          <p:attrName>style.visibility</p:attrName>
                                        </p:attrNameLst>
                                      </p:cBhvr>
                                      <p:to>
                                        <p:strVal val="visible"/>
                                      </p:to>
                                    </p:set>
                                  </p:childTnLst>
                                </p:cTn>
                              </p:par>
                              <p:par>
                                <p:cTn id="75" nodeType="withEffect" fill="hold" presetClass="entr" presetID="1">
                                  <p:stCondLst>
                                    <p:cond delay="0"/>
                                  </p:stCondLst>
                                  <p:childTnLst>
                                    <p:set>
                                      <p:cBhvr>
                                        <p:cTn id="76" dur="1" fill="hold">
                                          <p:stCondLst>
                                            <p:cond delay="0"/>
                                          </p:stCondLst>
                                        </p:cTn>
                                        <p:tgtEl>
                                          <p:spTgt spid="199"/>
                                        </p:tgtEl>
                                        <p:attrNameLst>
                                          <p:attrName>style.visibility</p:attrName>
                                        </p:attrNameLst>
                                      </p:cBhvr>
                                      <p:to>
                                        <p:strVal val="visible"/>
                                      </p:to>
                                    </p:set>
                                  </p:childTnLst>
                                </p:cTn>
                              </p:par>
                              <p:par>
                                <p:cTn id="77" nodeType="withEffect" fill="hold" presetClass="entr" presetID="1">
                                  <p:stCondLst>
                                    <p:cond delay="0"/>
                                  </p:stCondLst>
                                  <p:childTnLst>
                                    <p:set>
                                      <p:cBhvr>
                                        <p:cTn id="78" dur="1" fill="hold">
                                          <p:stCondLst>
                                            <p:cond delay="0"/>
                                          </p:stCondLst>
                                        </p:cTn>
                                        <p:tgtEl>
                                          <p:spTgt spid="1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type="title"/>
          </p:nvPr>
        </p:nvSpPr>
        <p:spPr>
          <a:xfrm>
            <a:off x="838080" y="365040"/>
            <a:ext cx="10515240" cy="1325160"/>
          </a:xfrm>
          <a:prstGeom prst="rect">
            <a:avLst/>
          </a:prstGeom>
          <a:noFill/>
          <a:ln w="0">
            <a:noFill/>
          </a:ln>
        </p:spPr>
        <p:txBody>
          <a:bodyPr anchor="ctr">
            <a:normAutofit fontScale="93000"/>
          </a:bodyPr>
          <a:p>
            <a:pPr indent="0" algn="ctr" rtl="1">
              <a:lnSpc>
                <a:spcPct val="90000"/>
              </a:lnSpc>
              <a:buNone/>
            </a:pPr>
            <a:r>
              <a:rPr b="0" lang="fa-IR" sz="4400" spc="-1" strike="noStrike">
                <a:solidFill>
                  <a:srgbClr val="000000"/>
                </a:solidFill>
                <a:latin typeface="IRANSans"/>
                <a:cs typeface="IRANSans"/>
              </a:rPr>
              <a:t>هوش‌مصنوعی توضیح‌پذیر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eXplainable AI</a:t>
            </a:r>
            <a:r>
              <a:rPr b="0" lang="en-US" sz="4400" spc="-1" strike="noStrike">
                <a:solidFill>
                  <a:srgbClr val="000000"/>
                </a:solidFill>
                <a:latin typeface="IRANSans"/>
                <a:ea typeface="EB Garamond"/>
              </a:rPr>
              <a:t>)</a:t>
            </a:r>
            <a:br>
              <a:rPr sz="4400"/>
            </a:br>
            <a:r>
              <a:rPr b="0" lang="en-US" sz="1600" spc="-1" strike="noStrike">
                <a:solidFill>
                  <a:srgbClr val="000000"/>
                </a:solidFill>
                <a:latin typeface="Linux Libertine"/>
                <a:ea typeface="Linux Libertine"/>
              </a:rPr>
              <a:t>[</a:t>
            </a:r>
            <a:r>
              <a:rPr b="0" lang="en-US" sz="1600" spc="-1" strike="noStrike">
                <a:solidFill>
                  <a:srgbClr val="000000"/>
                </a:solidFill>
                <a:latin typeface="Linux Libertine"/>
                <a:ea typeface="Linux Libertine"/>
              </a:rPr>
              <a:t>Frida Jørgensen, Nina Wang</a:t>
            </a:r>
            <a:r>
              <a:rPr b="0" lang="en-US" sz="1600" spc="-1" strike="noStrike">
                <a:solidFill>
                  <a:srgbClr val="000000"/>
                </a:solidFill>
                <a:latin typeface="Linux Libertine"/>
                <a:ea typeface="Linux Libertine"/>
              </a:rPr>
              <a:t>]</a:t>
            </a:r>
            <a:endParaRPr b="0" lang="da-DK" sz="1600" spc="-1" strike="noStrike">
              <a:solidFill>
                <a:srgbClr val="000000"/>
              </a:solidFill>
              <a:latin typeface="Calibri"/>
            </a:endParaRPr>
          </a:p>
        </p:txBody>
      </p:sp>
      <p:sp>
        <p:nvSpPr>
          <p:cNvPr id="202" name="PlaceHolder 2"/>
          <p:cNvSpPr>
            <a:spLocks noGrp="1"/>
          </p:cNvSpPr>
          <p:nvPr>
            <p:ph/>
          </p:nvPr>
        </p:nvSpPr>
        <p:spPr>
          <a:xfrm>
            <a:off x="4384800" y="1825560"/>
            <a:ext cx="696852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تابع تاثیر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influence function</a:t>
            </a:r>
            <a:r>
              <a:rPr b="0" lang="en-US" sz="2800" spc="-1" strike="noStrike">
                <a:solidFill>
                  <a:srgbClr val="000000"/>
                </a:solidFill>
                <a:latin typeface="IRANSans"/>
                <a:ea typeface="EB Garamond"/>
              </a:rPr>
              <a:t>)</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 : </a:t>
            </a:r>
            <a:r>
              <a:rPr b="0" lang="en-US" sz="2400" spc="-1" strike="noStrike">
                <a:solidFill>
                  <a:srgbClr val="000000"/>
                </a:solidFill>
                <a:latin typeface="IRANSans"/>
                <a:ea typeface="EB Garamond"/>
              </a:rPr>
              <a:t>A</a:t>
            </a:r>
            <a:r>
              <a:rPr b="0" lang="fa-IR" sz="2400" spc="-1" strike="noStrike">
                <a:solidFill>
                  <a:srgbClr val="000000"/>
                </a:solidFill>
                <a:latin typeface="IRANSans"/>
                <a:cs typeface="IRANSans"/>
              </a:rPr>
              <a:t>تغییر پارامتراهای مدل نسبت به بهینه‌گی در نمونه یادگیری؛ مشتق درجه اول</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 : </a:t>
            </a:r>
            <a:r>
              <a:rPr b="0" lang="en-US" sz="2400" spc="-1" strike="noStrike">
                <a:solidFill>
                  <a:srgbClr val="000000"/>
                </a:solidFill>
                <a:latin typeface="IRANSans"/>
                <a:ea typeface="EB Garamond"/>
              </a:rPr>
              <a:t>B</a:t>
            </a:r>
            <a:r>
              <a:rPr b="0" lang="fa-IR" sz="2400" spc="-1" strike="noStrike">
                <a:solidFill>
                  <a:srgbClr val="000000"/>
                </a:solidFill>
                <a:latin typeface="IRANSans"/>
                <a:cs typeface="IRANSans"/>
              </a:rPr>
              <a:t>تغییر بهینه‌گی در نمونه ورودی نسبت به پارامتراهای مدل؛ مشتق درجه اول</a:t>
            </a:r>
            <a:endParaRPr b="0" lang="da-DK" sz="2400" spc="-1" strike="noStrike">
              <a:solidFill>
                <a:srgbClr val="000000"/>
              </a:solidFill>
              <a:latin typeface="Calibri"/>
            </a:endParaRPr>
          </a:p>
          <a:p>
            <a:pPr lvl="1" marL="685800" indent="-228600" algn="r" rtl="1">
              <a:lnSpc>
                <a:spcPct val="90000"/>
              </a:lnSpc>
              <a:spcBef>
                <a:spcPts val="499"/>
              </a:spcBef>
              <a:buClr>
                <a:srgbClr val="a6a6a6"/>
              </a:buClr>
              <a:buFont typeface="Arial"/>
              <a:buChar char="•"/>
            </a:pPr>
            <a:r>
              <a:rPr b="0" lang="en-US" sz="2400" spc="-1" strike="noStrike">
                <a:solidFill>
                  <a:srgbClr val="a6a6a6"/>
                </a:solidFill>
                <a:latin typeface="IRANSans"/>
                <a:ea typeface="EB Garamond"/>
              </a:rPr>
              <a:t> : </a:t>
            </a:r>
            <a:r>
              <a:rPr b="0" lang="en-US" sz="2400" spc="-1" strike="noStrike">
                <a:solidFill>
                  <a:srgbClr val="a6a6a6"/>
                </a:solidFill>
                <a:latin typeface="IRANSans"/>
                <a:ea typeface="EB Garamond"/>
              </a:rPr>
              <a:t>C</a:t>
            </a:r>
            <a:r>
              <a:rPr b="0" lang="fa-IR" sz="2400" spc="-1" strike="noStrike">
                <a:solidFill>
                  <a:srgbClr val="a6a6a6"/>
                </a:solidFill>
                <a:latin typeface="IRANSans"/>
                <a:cs typeface="IRANSans"/>
              </a:rPr>
              <a:t>تابندگی پارامتر‌ها؛ مشتق درجه دوم (</a:t>
            </a:r>
            <a:r>
              <a:rPr b="0" lang="en-US" sz="2400" spc="-1" strike="noStrike">
                <a:solidFill>
                  <a:srgbClr val="a6a6a6"/>
                </a:solidFill>
                <a:latin typeface="IRANSans"/>
                <a:ea typeface="EB Garamond"/>
              </a:rPr>
              <a:t>Hessian</a:t>
            </a:r>
            <a:r>
              <a:rPr b="0" lang="en-US" sz="2400" spc="-1" strike="noStrike">
                <a:solidFill>
                  <a:srgbClr val="a6a6a6"/>
                </a:solidFill>
                <a:latin typeface="IRANSans"/>
                <a:ea typeface="EB Garamond"/>
              </a:rPr>
              <a:t>) </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نسبت تغییر بهینه‌گی در داده ورودی به بهینه‌گی در داده یادگیری (</a:t>
            </a:r>
            <a:r>
              <a:rPr b="0" lang="en-US" sz="2400" spc="-1" strike="noStrike">
                <a:solidFill>
                  <a:srgbClr val="000000"/>
                </a:solidFill>
                <a:latin typeface="IRANSans"/>
                <a:ea typeface="EB Garamond"/>
              </a:rPr>
              <a:t>IF = A</a:t>
            </a:r>
            <a:r>
              <a:rPr b="0" lang="en-US" sz="2400" spc="-1" strike="noStrike">
                <a:solidFill>
                  <a:srgbClr val="a6a6a6"/>
                </a:solidFill>
                <a:latin typeface="IRANSans"/>
                <a:ea typeface="EB Garamond"/>
              </a:rPr>
              <a:t>C</a:t>
            </a:r>
            <a:r>
              <a:rPr b="0" lang="en-US" sz="2400" spc="-1" strike="noStrike">
                <a:solidFill>
                  <a:srgbClr val="000000"/>
                </a:solidFill>
                <a:latin typeface="IRANSans"/>
                <a:ea typeface="EB Garamond"/>
              </a:rPr>
              <a:t>B</a:t>
            </a:r>
            <a:r>
              <a:rPr b="0" lang="en-US" sz="2400" spc="-1" strike="noStrike">
                <a:solidFill>
                  <a:srgbClr val="000000"/>
                </a:solidFill>
                <a:latin typeface="IRANSans"/>
                <a:ea typeface="EB Garamond"/>
              </a:rPr>
              <a:t>)</a:t>
            </a:r>
            <a:endParaRPr b="0" lang="da-DK" sz="2400" spc="-1" strike="noStrike">
              <a:solidFill>
                <a:srgbClr val="000000"/>
              </a:solidFill>
              <a:latin typeface="Calibri"/>
            </a:endParaRPr>
          </a:p>
        </p:txBody>
      </p:sp>
      <p:pic>
        <p:nvPicPr>
          <p:cNvPr id="203" name="image_1" descr=""/>
          <p:cNvPicPr/>
          <p:nvPr/>
        </p:nvPicPr>
        <p:blipFill>
          <a:blip r:embed="rId1"/>
          <a:stretch/>
        </p:blipFill>
        <p:spPr>
          <a:xfrm>
            <a:off x="96120" y="4756320"/>
            <a:ext cx="4024800" cy="1827360"/>
          </a:xfrm>
          <a:prstGeom prst="rect">
            <a:avLst/>
          </a:prstGeom>
          <a:ln w="0">
            <a:noFill/>
          </a:ln>
        </p:spPr>
      </p:pic>
      <p:pic>
        <p:nvPicPr>
          <p:cNvPr id="204" name="image_2" descr=""/>
          <p:cNvPicPr/>
          <p:nvPr/>
        </p:nvPicPr>
        <p:blipFill>
          <a:blip r:embed="rId2"/>
          <a:stretch/>
        </p:blipFill>
        <p:spPr>
          <a:xfrm>
            <a:off x="96120" y="2704680"/>
            <a:ext cx="4024800" cy="1829160"/>
          </a:xfrm>
          <a:prstGeom prst="rect">
            <a:avLst/>
          </a:prstGeom>
          <a:ln w="0">
            <a:noFill/>
          </a:ln>
        </p:spPr>
      </p:pic>
      <p:pic>
        <p:nvPicPr>
          <p:cNvPr id="205" name="image_0" descr=""/>
          <p:cNvPicPr/>
          <p:nvPr/>
        </p:nvPicPr>
        <p:blipFill>
          <a:blip r:embed="rId3"/>
          <a:stretch/>
        </p:blipFill>
        <p:spPr>
          <a:xfrm>
            <a:off x="127440" y="1322280"/>
            <a:ext cx="1132560" cy="1236600"/>
          </a:xfrm>
          <a:prstGeom prst="rect">
            <a:avLst/>
          </a:prstGeom>
          <a:ln w="0">
            <a:noFill/>
          </a:ln>
        </p:spPr>
      </p:pic>
      <p:sp>
        <p:nvSpPr>
          <p:cNvPr id="206" name="TextBox 4"/>
          <p:cNvSpPr/>
          <p:nvPr/>
        </p:nvSpPr>
        <p:spPr>
          <a:xfrm>
            <a:off x="96120" y="2574360"/>
            <a:ext cx="4024800" cy="363960"/>
          </a:xfrm>
          <a:prstGeom prst="rect">
            <a:avLst/>
          </a:prstGeom>
          <a:solidFill>
            <a:schemeClr val="bg1"/>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نمونه یادگیری </a:t>
            </a:r>
            <a:r>
              <a:rPr b="0" lang="fa-IR" sz="1800" spc="-1" strike="noStrike">
                <a:solidFill>
                  <a:srgbClr val="000000"/>
                </a:solidFill>
                <a:latin typeface="IRANSans"/>
                <a:cs typeface="IRANSans"/>
              </a:rPr>
              <a:t>با نسبت مثبت</a:t>
            </a:r>
            <a:endParaRPr b="0" lang="en-US" sz="1800" spc="-1" strike="noStrike">
              <a:solidFill>
                <a:srgbClr val="000000"/>
              </a:solidFill>
              <a:latin typeface="Arial"/>
            </a:endParaRPr>
          </a:p>
        </p:txBody>
      </p:sp>
      <p:sp>
        <p:nvSpPr>
          <p:cNvPr id="207" name="TextBox 7"/>
          <p:cNvSpPr/>
          <p:nvPr/>
        </p:nvSpPr>
        <p:spPr>
          <a:xfrm>
            <a:off x="0" y="1077120"/>
            <a:ext cx="149868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نمونه‌ی ورودی</a:t>
            </a:r>
            <a:endParaRPr b="0" lang="en-US" sz="1800" spc="-1" strike="noStrike">
              <a:solidFill>
                <a:srgbClr val="000000"/>
              </a:solidFill>
              <a:latin typeface="Arial"/>
            </a:endParaRPr>
          </a:p>
        </p:txBody>
      </p:sp>
      <p:sp>
        <p:nvSpPr>
          <p:cNvPr id="208" name="TextBox 10"/>
          <p:cNvSpPr/>
          <p:nvPr/>
        </p:nvSpPr>
        <p:spPr>
          <a:xfrm>
            <a:off x="96120" y="4665240"/>
            <a:ext cx="4024800" cy="363960"/>
          </a:xfrm>
          <a:prstGeom prst="rect">
            <a:avLst/>
          </a:prstGeom>
          <a:solidFill>
            <a:schemeClr val="bg1"/>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نمونه یادگیری </a:t>
            </a:r>
            <a:r>
              <a:rPr b="0" lang="fa-IR" sz="1800" spc="-1" strike="noStrike">
                <a:solidFill>
                  <a:srgbClr val="000000"/>
                </a:solidFill>
                <a:latin typeface="IRANSans"/>
                <a:cs typeface="IRANSans"/>
              </a:rPr>
              <a:t>با نسبت منفی</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هوش‌مصنوعی توضیح‌پذیر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eXplainable AI</a:t>
            </a:r>
            <a:r>
              <a:rPr b="0" lang="en-US" sz="4400" spc="-1" strike="noStrike">
                <a:solidFill>
                  <a:srgbClr val="000000"/>
                </a:solidFill>
                <a:latin typeface="IRANSans"/>
                <a:ea typeface="EB Garamond"/>
              </a:rPr>
              <a:t>)</a:t>
            </a:r>
            <a:br>
              <a:rPr sz="4400"/>
            </a:br>
            <a:r>
              <a:rPr b="0" lang="en-US" sz="1600" spc="-1" strike="noStrike">
                <a:solidFill>
                  <a:srgbClr val="000000"/>
                </a:solidFill>
                <a:latin typeface="Linux Libertine"/>
                <a:ea typeface="Linux Libertine"/>
              </a:rPr>
              <a:t>[</a:t>
            </a:r>
            <a:r>
              <a:rPr b="0" lang="en-US" sz="1600" spc="-1" strike="noStrike">
                <a:solidFill>
                  <a:srgbClr val="000000"/>
                </a:solidFill>
                <a:latin typeface="Linux Libertine"/>
                <a:ea typeface="Linux Libertine"/>
              </a:rPr>
              <a:t>Frida Jørgensen, Nina Wang</a:t>
            </a:r>
            <a:r>
              <a:rPr b="0" lang="en-US" sz="1600" spc="-1" strike="noStrike">
                <a:solidFill>
                  <a:srgbClr val="000000"/>
                </a:solidFill>
                <a:latin typeface="Linux Libertine"/>
                <a:ea typeface="Linux Libertine"/>
              </a:rPr>
              <a:t>]</a:t>
            </a:r>
            <a:endParaRPr b="0" lang="da-DK" sz="1600" spc="-1" strike="noStrike">
              <a:solidFill>
                <a:srgbClr val="000000"/>
              </a:solidFill>
              <a:latin typeface="Calibri"/>
            </a:endParaRPr>
          </a:p>
        </p:txBody>
      </p:sp>
      <p:sp>
        <p:nvSpPr>
          <p:cNvPr id="210" name="PlaceHolder 2"/>
          <p:cNvSpPr>
            <a:spLocks noGrp="1"/>
          </p:cNvSpPr>
          <p:nvPr>
            <p:ph/>
          </p:nvPr>
        </p:nvSpPr>
        <p:spPr>
          <a:xfrm>
            <a:off x="4384800" y="1825560"/>
            <a:ext cx="696852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تابع تاثیر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influence function</a:t>
            </a:r>
            <a:r>
              <a:rPr b="0" lang="en-US" sz="2800" spc="-1" strike="noStrike">
                <a:solidFill>
                  <a:srgbClr val="000000"/>
                </a:solidFill>
                <a:latin typeface="IRANSans"/>
                <a:ea typeface="EB Garamond"/>
              </a:rPr>
              <a:t>) برای کشف داده های مضر و بد برچسب گذاری شده</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چه نمونه‌هایی در پایگاه داده‌ی یادگیری باعث خطا در تصمیم گیری عموم نمونه‌های تست میشوند؟</a:t>
            </a:r>
            <a:endParaRPr b="0" lang="da-DK" sz="2800" spc="-1" strike="noStrike">
              <a:solidFill>
                <a:srgbClr val="000000"/>
              </a:solidFill>
              <a:latin typeface="Calibri"/>
            </a:endParaRPr>
          </a:p>
          <a:p>
            <a:pPr indent="0" algn="r" rtl="1">
              <a:lnSpc>
                <a:spcPct val="90000"/>
              </a:lnSpc>
              <a:spcBef>
                <a:spcPts val="1001"/>
              </a:spcBef>
              <a:buNone/>
            </a:pPr>
            <a:endParaRPr b="0" lang="da-DK" sz="2800" spc="-1" strike="noStrike">
              <a:solidFill>
                <a:srgbClr val="000000"/>
              </a:solidFill>
              <a:latin typeface="Calibri"/>
            </a:endParaRPr>
          </a:p>
        </p:txBody>
      </p:sp>
      <p:pic>
        <p:nvPicPr>
          <p:cNvPr id="211" name="Picture 11" descr="A screenshot of a test&#10;&#10;Description automatically generated"/>
          <p:cNvPicPr/>
          <p:nvPr/>
        </p:nvPicPr>
        <p:blipFill>
          <a:blip r:embed="rId1"/>
          <a:stretch/>
        </p:blipFill>
        <p:spPr>
          <a:xfrm>
            <a:off x="0" y="1825560"/>
            <a:ext cx="4103280" cy="4870800"/>
          </a:xfrm>
          <a:prstGeom prst="rect">
            <a:avLst/>
          </a:prstGeom>
          <a:ln w="0">
            <a:noFill/>
          </a:ln>
        </p:spPr>
      </p:pic>
      <p:grpSp>
        <p:nvGrpSpPr>
          <p:cNvPr id="212" name="Group 9"/>
          <p:cNvGrpSpPr/>
          <p:nvPr/>
        </p:nvGrpSpPr>
        <p:grpSpPr>
          <a:xfrm>
            <a:off x="5247360" y="4177080"/>
            <a:ext cx="6171120" cy="2361960"/>
            <a:chOff x="5247360" y="4177080"/>
            <a:chExt cx="6171120" cy="2361960"/>
          </a:xfrm>
        </p:grpSpPr>
        <p:pic>
          <p:nvPicPr>
            <p:cNvPr id="213" name="Picture 2" descr="A graph showing a blue and red line&#10;&#10;Description automatically generated"/>
            <p:cNvPicPr/>
            <p:nvPr/>
          </p:nvPicPr>
          <p:blipFill>
            <a:blip r:embed="rId2"/>
            <a:stretch/>
          </p:blipFill>
          <p:spPr>
            <a:xfrm>
              <a:off x="5247360" y="4177080"/>
              <a:ext cx="3761280" cy="2361960"/>
            </a:xfrm>
            <a:prstGeom prst="rect">
              <a:avLst/>
            </a:prstGeom>
            <a:ln w="0">
              <a:noFill/>
            </a:ln>
          </p:spPr>
        </p:pic>
        <p:sp>
          <p:nvSpPr>
            <p:cNvPr id="214" name="TextBox 8"/>
            <p:cNvSpPr/>
            <p:nvPr/>
          </p:nvSpPr>
          <p:spPr>
            <a:xfrm>
              <a:off x="9009360" y="4549320"/>
              <a:ext cx="2409120" cy="1735560"/>
            </a:xfrm>
            <a:prstGeom prst="rect">
              <a:avLst/>
            </a:prstGeom>
            <a:noFill/>
            <a:ln w="0">
              <a:noFill/>
            </a:ln>
          </p:spPr>
          <p:style>
            <a:lnRef idx="0"/>
            <a:fillRef idx="0"/>
            <a:effectRef idx="0"/>
            <a:fontRef idx="minor"/>
          </p:style>
          <p:txBody>
            <a:bodyPr lIns="90000" rIns="90000" tIns="45000" bIns="45000" anchor="t">
              <a:spAutoFit/>
            </a:bodyPr>
            <a:p>
              <a:pPr rtl="1">
                <a:lnSpc>
                  <a:spcPct val="100000"/>
                </a:lnSpc>
              </a:pPr>
              <a:r>
                <a:rPr b="0" lang="fa-IR" sz="1800" spc="-1" strike="noStrike">
                  <a:solidFill>
                    <a:srgbClr val="000000"/>
                  </a:solidFill>
                  <a:latin typeface="IRANSans"/>
                  <a:cs typeface="IRANSans"/>
                </a:rPr>
                <a:t>جمع تمامی تاثیر‌ها برای هر داده‌ی یادگیری</a:t>
              </a:r>
              <a:endParaRPr b="0" lang="en-US" sz="1800" spc="-1" strike="noStrike">
                <a:solidFill>
                  <a:srgbClr val="000000"/>
                </a:solidFill>
                <a:latin typeface="Arial"/>
              </a:endParaRPr>
            </a:p>
            <a:p>
              <a:pPr rtl="1">
                <a:lnSpc>
                  <a:spcPct val="100000"/>
                </a:lnSpc>
              </a:pPr>
              <a:endParaRPr b="0" lang="en-US" sz="1800" spc="-1" strike="noStrike">
                <a:solidFill>
                  <a:srgbClr val="000000"/>
                </a:solidFill>
                <a:latin typeface="Arial"/>
              </a:endParaRPr>
            </a:p>
            <a:p>
              <a:pPr rtl="1">
                <a:lnSpc>
                  <a:spcPct val="100000"/>
                </a:lnSpc>
              </a:pPr>
              <a:r>
                <a:rPr b="0" lang="fa-IR" sz="1800" spc="-1" strike="noStrike">
                  <a:solidFill>
                    <a:srgbClr val="ff0000"/>
                  </a:solidFill>
                  <a:latin typeface="IRANSans"/>
                  <a:cs typeface="IRANSans"/>
                </a:rPr>
                <a:t>داده‌ی با برچسب غلط</a:t>
              </a:r>
              <a:endParaRPr b="0" lang="en-US" sz="1800" spc="-1" strike="noStrike">
                <a:solidFill>
                  <a:srgbClr val="000000"/>
                </a:solidFill>
                <a:latin typeface="Arial"/>
              </a:endParaRPr>
            </a:p>
            <a:p>
              <a:pPr rtl="1">
                <a:lnSpc>
                  <a:spcPct val="100000"/>
                </a:lnSpc>
              </a:pPr>
              <a:r>
                <a:rPr b="0" lang="fa-IR" sz="1800" spc="-1" strike="noStrike">
                  <a:solidFill>
                    <a:srgbClr val="0070c0"/>
                  </a:solidFill>
                  <a:latin typeface="IRANSans"/>
                  <a:cs typeface="IRANSans"/>
                </a:rPr>
                <a:t>داده‌ی با برچسب درست</a:t>
              </a:r>
              <a:endParaRPr b="0" lang="en-US"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79" dur="indefinite" restart="never" nodeType="tmRoot">
          <p:childTnLst>
            <p:seq>
              <p:cTn id="80" dur="indefinite" nodeType="mainSeq">
                <p:childTnLst>
                  <p:par>
                    <p:cTn id="81" fill="hold">
                      <p:stCondLst>
                        <p:cond delay="indefinite"/>
                      </p:stCondLst>
                      <p:childTnLst>
                        <p:par>
                          <p:cTn id="82" fill="hold">
                            <p:stCondLst>
                              <p:cond delay="0"/>
                            </p:stCondLst>
                            <p:childTnLst>
                              <p:par>
                                <p:cTn id="83" nodeType="clickEffect" fill="hold" presetClass="entr" presetID="1">
                                  <p:stCondLst>
                                    <p:cond delay="0"/>
                                  </p:stCondLst>
                                  <p:childTnLst>
                                    <p:set>
                                      <p:cBhvr>
                                        <p:cTn id="84" dur="1" fill="hold">
                                          <p:stCondLst>
                                            <p:cond delay="0"/>
                                          </p:stCondLst>
                                        </p:cTn>
                                        <p:tgtEl>
                                          <p:spTgt spid="2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Picture 4" descr=""/>
          <p:cNvPicPr/>
          <p:nvPr/>
        </p:nvPicPr>
        <p:blipFill>
          <a:blip r:embed="rId1"/>
          <a:stretch/>
        </p:blipFill>
        <p:spPr>
          <a:xfrm>
            <a:off x="318600" y="243720"/>
            <a:ext cx="11610720" cy="6095520"/>
          </a:xfrm>
          <a:prstGeom prst="rect">
            <a:avLst/>
          </a:prstGeom>
          <a:ln w="0">
            <a:noFill/>
          </a:ln>
        </p:spPr>
      </p:pic>
      <p:sp>
        <p:nvSpPr>
          <p:cNvPr id="85" name="PlaceHolder 1"/>
          <p:cNvSpPr>
            <a:spLocks noGrp="1"/>
          </p:cNvSpPr>
          <p:nvPr>
            <p:ph type="title"/>
          </p:nvPr>
        </p:nvSpPr>
        <p:spPr>
          <a:xfrm>
            <a:off x="318600" y="243720"/>
            <a:ext cx="5803200" cy="1199880"/>
          </a:xfrm>
          <a:prstGeom prst="rect">
            <a:avLst/>
          </a:prstGeom>
          <a:noFill/>
          <a:ln w="0">
            <a:noFill/>
          </a:ln>
        </p:spPr>
        <p:txBody>
          <a:bodyPr anchor="ctr">
            <a:normAutofit fontScale="83000"/>
          </a:bodyPr>
          <a:p>
            <a:pPr indent="0" algn="ctr">
              <a:lnSpc>
                <a:spcPct val="90000"/>
              </a:lnSpc>
              <a:buNone/>
            </a:pPr>
            <a:r>
              <a:rPr b="0" lang="fa-IR" sz="3600" spc="-1" strike="noStrike">
                <a:solidFill>
                  <a:srgbClr val="ffffff"/>
                </a:solidFill>
                <a:latin typeface="IRANSans"/>
                <a:cs typeface="IRANSans"/>
              </a:rPr>
              <a:t>٪۴۵ </a:t>
            </a:r>
            <a:r>
              <a:rPr b="0" lang="fa-IR" sz="3600" spc="-1" strike="noStrike">
                <a:solidFill>
                  <a:srgbClr val="ffffff"/>
                </a:solidFill>
                <a:latin typeface="IRANSans"/>
                <a:cs typeface="IRANSans"/>
              </a:rPr>
              <a:t>از </a:t>
            </a:r>
            <a:r>
              <a:rPr b="0" lang="fa-IR" sz="3600" spc="-1" strike="noStrike">
                <a:solidFill>
                  <a:srgbClr val="ffffff"/>
                </a:solidFill>
                <a:latin typeface="IRANSans"/>
                <a:cs typeface="IRANSans"/>
              </a:rPr>
              <a:t>سیاه‌پوست‌ها</a:t>
            </a:r>
            <a:r>
              <a:rPr b="0" lang="fa-IR" sz="3600" spc="-1" strike="noStrike">
                <a:solidFill>
                  <a:srgbClr val="ffffff"/>
                </a:solidFill>
                <a:latin typeface="IRANSans"/>
                <a:cs typeface="IRANSans"/>
              </a:rPr>
              <a:t>ی تشخیص </a:t>
            </a:r>
            <a:r>
              <a:rPr b="0" lang="fa-IR" sz="3600" spc="-1" strike="noStrike">
                <a:solidFill>
                  <a:srgbClr val="ffffff"/>
                </a:solidFill>
                <a:latin typeface="IRANSans"/>
                <a:cs typeface="IRANSans"/>
              </a:rPr>
              <a:t>داده </a:t>
            </a:r>
            <a:r>
              <a:rPr b="1" lang="fa-IR" sz="3600" spc="-1" strike="noStrike" u="sng">
                <a:solidFill>
                  <a:srgbClr val="ffffff"/>
                </a:solidFill>
                <a:uFillTx/>
                <a:latin typeface="IRANSans"/>
                <a:cs typeface="IRANSans"/>
              </a:rPr>
              <a:t>شده</a:t>
            </a:r>
            <a:r>
              <a:rPr b="0" lang="da-DK" sz="3600" spc="-1" strike="noStrike">
                <a:solidFill>
                  <a:srgbClr val="ffffff"/>
                </a:solidFill>
                <a:latin typeface="IRANSans"/>
                <a:ea typeface="EB Garamond"/>
              </a:rPr>
              <a:t> </a:t>
            </a:r>
            <a:r>
              <a:rPr b="0" lang="fa-IR" sz="3600" spc="-1" strike="noStrike">
                <a:solidFill>
                  <a:srgbClr val="ffffff"/>
                </a:solidFill>
                <a:latin typeface="IRANSans"/>
                <a:cs typeface="IRANSans"/>
              </a:rPr>
              <a:t>جرم دوباره </a:t>
            </a:r>
            <a:r>
              <a:rPr b="0" lang="fa-IR" sz="3600" spc="-1" strike="noStrike">
                <a:solidFill>
                  <a:srgbClr val="ffffff"/>
                </a:solidFill>
                <a:latin typeface="IRANSans"/>
                <a:cs typeface="IRANSans"/>
              </a:rPr>
              <a:t>انجام </a:t>
            </a:r>
            <a:r>
              <a:rPr b="1" lang="fa-IR" sz="3600" spc="-1" strike="noStrike" u="sng">
                <a:solidFill>
                  <a:srgbClr val="ffffff"/>
                </a:solidFill>
                <a:uFillTx/>
                <a:latin typeface="IRANSans"/>
                <a:cs typeface="IRANSans"/>
              </a:rPr>
              <a:t>ندادند</a:t>
            </a:r>
            <a:endParaRPr b="0" lang="da-DK" sz="3600" spc="-1" strike="noStrike">
              <a:solidFill>
                <a:srgbClr val="000000"/>
              </a:solidFill>
              <a:latin typeface="Calibri"/>
            </a:endParaRPr>
          </a:p>
        </p:txBody>
      </p:sp>
      <p:sp>
        <p:nvSpPr>
          <p:cNvPr id="86" name="Title 5"/>
          <p:cNvSpPr/>
          <p:nvPr/>
        </p:nvSpPr>
        <p:spPr>
          <a:xfrm>
            <a:off x="6122160" y="5093640"/>
            <a:ext cx="5803200" cy="1325160"/>
          </a:xfrm>
          <a:prstGeom prst="rect">
            <a:avLst/>
          </a:prstGeom>
          <a:noFill/>
          <a:ln w="0">
            <a:noFill/>
          </a:ln>
        </p:spPr>
        <p:style>
          <a:lnRef idx="0"/>
          <a:fillRef idx="0"/>
          <a:effectRef idx="0"/>
          <a:fontRef idx="minor"/>
        </p:style>
        <p:txBody>
          <a:bodyPr anchor="ctr">
            <a:normAutofit fontScale="87000"/>
          </a:bodyPr>
          <a:p>
            <a:pPr algn="ctr">
              <a:lnSpc>
                <a:spcPct val="90000"/>
              </a:lnSpc>
            </a:pPr>
            <a:r>
              <a:rPr b="0" lang="fa-IR" sz="3600" spc="-1" strike="noStrike">
                <a:solidFill>
                  <a:srgbClr val="ffffff"/>
                </a:solidFill>
                <a:latin typeface="IRANSans"/>
                <a:cs typeface="IRANSans"/>
              </a:rPr>
              <a:t>٪۴۸ </a:t>
            </a:r>
            <a:r>
              <a:rPr b="0" lang="fa-IR" sz="3600" spc="-1" strike="noStrike">
                <a:solidFill>
                  <a:srgbClr val="ffffff"/>
                </a:solidFill>
                <a:latin typeface="IRANSans"/>
                <a:cs typeface="IRANSans"/>
              </a:rPr>
              <a:t>سفید‌پوست‌های تشخیص داده </a:t>
            </a:r>
            <a:r>
              <a:rPr b="1" lang="fa-IR" sz="3600" spc="-1" strike="noStrike" u="sng">
                <a:solidFill>
                  <a:srgbClr val="ffffff"/>
                </a:solidFill>
                <a:uFillTx/>
                <a:latin typeface="IRANSans"/>
                <a:cs typeface="IRANSans"/>
              </a:rPr>
              <a:t>نشده</a:t>
            </a:r>
            <a:r>
              <a:rPr b="0" lang="en-US" sz="3600" spc="-1" strike="noStrike">
                <a:solidFill>
                  <a:srgbClr val="ffffff"/>
                </a:solidFill>
                <a:latin typeface="IRANSans"/>
                <a:ea typeface="EB Garamond"/>
              </a:rPr>
              <a:t> جرم دوباره انجام </a:t>
            </a:r>
            <a:r>
              <a:rPr b="1" lang="fa-IR" sz="3600" spc="-1" strike="noStrike" u="sng">
                <a:solidFill>
                  <a:srgbClr val="ffffff"/>
                </a:solidFill>
                <a:uFillTx/>
                <a:latin typeface="IRANSans"/>
                <a:cs typeface="IRANSans"/>
              </a:rPr>
              <a:t>دادند</a:t>
            </a:r>
            <a:endParaRPr b="0" lang="en-US" sz="3600" spc="-1" strike="noStrike">
              <a:solidFill>
                <a:srgbClr val="000000"/>
              </a:solidFill>
              <a:latin typeface="Arial"/>
            </a:endParaRPr>
          </a:p>
        </p:txBody>
      </p:sp>
      <p:sp>
        <p:nvSpPr>
          <p:cNvPr id="87" name="Title 1"/>
          <p:cNvSpPr/>
          <p:nvPr/>
        </p:nvSpPr>
        <p:spPr>
          <a:xfrm>
            <a:off x="0" y="6379200"/>
            <a:ext cx="12191760" cy="478440"/>
          </a:xfrm>
          <a:prstGeom prst="rect">
            <a:avLst/>
          </a:prstGeom>
          <a:noFill/>
          <a:ln w="0">
            <a:noFill/>
          </a:ln>
        </p:spPr>
        <p:style>
          <a:lnRef idx="0"/>
          <a:fillRef idx="0"/>
          <a:effectRef idx="0"/>
          <a:fontRef idx="minor"/>
        </p:style>
        <p:txBody>
          <a:bodyPr anchor="ctr">
            <a:normAutofit/>
          </a:bodyPr>
          <a:p>
            <a:pPr algn="ctr">
              <a:lnSpc>
                <a:spcPct val="90000"/>
              </a:lnSpc>
            </a:pPr>
            <a:r>
              <a:rPr b="0" lang="en-US" sz="2000" spc="-1" strike="noStrike">
                <a:solidFill>
                  <a:srgbClr val="000000"/>
                </a:solidFill>
                <a:latin typeface="IRANSans"/>
                <a:ea typeface="Linux Libertine"/>
              </a:rPr>
              <a:t>COMPAS: Correctional Offender Management Profiling for Alternative Sanctioning </a:t>
            </a:r>
            <a:endParaRPr b="0" lang="en-US"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5" name="Slide Zoom 5" descr="">
            <a:hlinkClick r:id="rId1" action="ppaction://hlinksldjump"/>
          </p:cNvPr>
          <p:cNvPicPr/>
          <p:nvPr/>
        </p:nvPicPr>
        <p:blipFill>
          <a:blip r:embed="rId2"/>
          <a:stretch/>
        </p:blipFill>
        <p:spPr>
          <a:xfrm>
            <a:off x="0" y="0"/>
            <a:ext cx="12191760" cy="6857640"/>
          </a:xfrm>
          <a:prstGeom prst="rect">
            <a:avLst/>
          </a:prstGeom>
          <a:ln w="3175">
            <a:solidFill>
              <a:srgbClr val="d3d3d3"/>
            </a:solidFill>
            <a:round/>
          </a:ln>
        </p:spPr>
      </p:pic>
      <p:sp>
        <p:nvSpPr>
          <p:cNvPr id="216" name="Oval 4"/>
          <p:cNvSpPr/>
          <p:nvPr/>
        </p:nvSpPr>
        <p:spPr>
          <a:xfrm>
            <a:off x="2930400" y="3610440"/>
            <a:ext cx="2968200" cy="67212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217" name="Rectangle 3"/>
          <p:cNvSpPr/>
          <p:nvPr/>
        </p:nvSpPr>
        <p:spPr>
          <a:xfrm>
            <a:off x="96120" y="3025800"/>
            <a:ext cx="2977200" cy="3606120"/>
          </a:xfrm>
          <a:prstGeom prst="rect">
            <a:avLst/>
          </a:prstGeom>
          <a:solidFill>
            <a:schemeClr val="bg1"/>
          </a:solidFill>
          <a:ln w="0">
            <a:solidFill>
              <a:srgbClr val="000000"/>
            </a:solidFill>
          </a:ln>
        </p:spPr>
        <p:style>
          <a:lnRef idx="0"/>
          <a:fillRef idx="0"/>
          <a:effectRef idx="0"/>
          <a:fontRef idx="minor"/>
        </p:style>
        <p:txBody>
          <a:bodyPr numCol="1" spcCol="0" anchor="ctr">
            <a:spAutoFit/>
          </a:bodyPr>
          <a:p>
            <a:pPr algn="r" rtl="1">
              <a:lnSpc>
                <a:spcPct val="100000"/>
              </a:lnSpc>
              <a:tabLst>
                <a:tab algn="l" pos="0"/>
              </a:tabLst>
            </a:pPr>
            <a:r>
              <a:rPr b="1" lang="ar-SA" sz="1100" spc="-1" strike="noStrike">
                <a:solidFill>
                  <a:srgbClr val="000000"/>
                </a:solidFill>
                <a:latin typeface="IRANSans"/>
                <a:cs typeface="IRANSans"/>
              </a:rPr>
              <a:t>خان</a:t>
            </a:r>
            <a:r>
              <a:rPr b="1" lang="fa-IR" sz="1100" spc="-1" strike="noStrike">
                <a:solidFill>
                  <a:srgbClr val="000000"/>
                </a:solidFill>
                <a:latin typeface="IRANSans"/>
                <a:cs typeface="IRANSans"/>
              </a:rPr>
              <a:t>م </a:t>
            </a:r>
            <a:r>
              <a:rPr b="1" lang="fa-IR" sz="1100" spc="-1" strike="noStrike">
                <a:solidFill>
                  <a:srgbClr val="000000"/>
                </a:solidFill>
                <a:latin typeface="IRANSans"/>
                <a:cs typeface="IRANSans"/>
              </a:rPr>
              <a:t>۱</a:t>
            </a:r>
            <a:r>
              <a:rPr b="1" lang="en-US" sz="1100" spc="-1" strike="noStrike">
                <a:solidFill>
                  <a:srgbClr val="000000"/>
                </a:solidFill>
                <a:latin typeface="IRANSans"/>
              </a:rPr>
              <a:t> :</a:t>
            </a:r>
            <a:r>
              <a:rPr b="0" lang="en-US" sz="1100" spc="-1" strike="noStrike">
                <a:solidFill>
                  <a:srgbClr val="000000"/>
                </a:solidFill>
                <a:latin typeface="IRANSans"/>
              </a:rPr>
              <a:t> </a:t>
            </a:r>
            <a:r>
              <a:rPr b="0" lang="ar-SA" sz="1100" spc="-1" strike="noStrike">
                <a:solidFill>
                  <a:srgbClr val="000000"/>
                </a:solidFill>
                <a:latin typeface="IRANSans"/>
                <a:cs typeface="IRANSans"/>
              </a:rPr>
              <a:t>بچه‌ها، یه آرایشگاه خوب برای رنگ مو و لایت می‌خوام، ولی باید طبیعی باشه و به موهام آسیب نزنه. کجا رو پیشنهاد می‌دید؟</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۲</a:t>
            </a:r>
            <a:r>
              <a:rPr b="0" lang="en-US" sz="1100" spc="-1" strike="noStrike">
                <a:solidFill>
                  <a:srgbClr val="000000"/>
                </a:solidFill>
                <a:latin typeface="IRANSans"/>
              </a:rPr>
              <a:t> : </a:t>
            </a:r>
            <a:r>
              <a:rPr b="0" lang="ar-SA" sz="1100" spc="-1" strike="noStrike">
                <a:solidFill>
                  <a:srgbClr val="000000"/>
                </a:solidFill>
                <a:latin typeface="IRANSans"/>
                <a:cs typeface="IRANSans"/>
              </a:rPr>
              <a:t>من "صدف" می‌رم. موادشون خیلی باکیفیت و اصل هست، موهام اصلاً خراب نشد.</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۳</a:t>
            </a:r>
            <a:r>
              <a:rPr b="1" lang="en-US" sz="1100" spc="-1" strike="noStrike">
                <a:solidFill>
                  <a:srgbClr val="000000"/>
                </a:solidFill>
                <a:latin typeface="IRANSans"/>
              </a:rPr>
              <a:t> : </a:t>
            </a:r>
            <a:r>
              <a:rPr b="0" lang="ar-SA" sz="1100" spc="-1" strike="noStrike">
                <a:solidFill>
                  <a:srgbClr val="000000"/>
                </a:solidFill>
                <a:latin typeface="IRANSans"/>
                <a:cs typeface="IRANSans"/>
              </a:rPr>
              <a:t>به نظرم "</a:t>
            </a:r>
            <a:r>
              <a:rPr b="0" lang="fa-IR" sz="1100" spc="-1" strike="noStrike">
                <a:solidFill>
                  <a:srgbClr val="000000"/>
                </a:solidFill>
                <a:latin typeface="IRANSans"/>
                <a:cs typeface="IRANSans"/>
              </a:rPr>
              <a:t>مروارید</a:t>
            </a:r>
            <a:r>
              <a:rPr b="0" lang="en-US" sz="1100" spc="-1" strike="noStrike">
                <a:solidFill>
                  <a:srgbClr val="000000"/>
                </a:solidFill>
                <a:latin typeface="IRANSans"/>
              </a:rPr>
              <a:t>" بهتره. اونجا قبل از شروع، مشاوره می‌دن و با توجه به نوع موهات کار می‌کنن، برای همین خیالت راحته که آسیبی نمی‌رسه.</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۱</a:t>
            </a:r>
            <a:r>
              <a:rPr b="1" lang="en-US" sz="1100" spc="-1" strike="noStrike">
                <a:solidFill>
                  <a:srgbClr val="000000"/>
                </a:solidFill>
                <a:latin typeface="IRANSans"/>
              </a:rPr>
              <a:t> : </a:t>
            </a:r>
            <a:r>
              <a:rPr b="0" lang="ar-SA" sz="1100" spc="-1" strike="noStrike">
                <a:solidFill>
                  <a:srgbClr val="000000"/>
                </a:solidFill>
                <a:latin typeface="IRANSans"/>
                <a:cs typeface="IRANSans"/>
              </a:rPr>
              <a:t>خب چرا فکر می‌کنی بهتر از "صدف"ه؟</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۳</a:t>
            </a:r>
            <a:r>
              <a:rPr b="1" lang="en-US" sz="1100" spc="-1" strike="noStrike">
                <a:solidFill>
                  <a:srgbClr val="000000"/>
                </a:solidFill>
                <a:latin typeface="IRANSans"/>
              </a:rPr>
              <a:t> :</a:t>
            </a:r>
            <a:r>
              <a:rPr b="0" lang="en-US" sz="1100" spc="-1" strike="noStrike">
                <a:solidFill>
                  <a:srgbClr val="000000"/>
                </a:solidFill>
                <a:latin typeface="IRANSans"/>
              </a:rPr>
              <a:t> </a:t>
            </a:r>
            <a:r>
              <a:rPr b="0" lang="ar-SA" sz="1100" spc="-1" strike="noStrike">
                <a:solidFill>
                  <a:srgbClr val="000000"/>
                </a:solidFill>
                <a:latin typeface="IRANSans"/>
                <a:cs typeface="IRANSans"/>
              </a:rPr>
              <a:t>چون من یه بار "صدف" رفتم، نتیجه خوب بود، ولی حس کردم به سلامت موهام کمتر توجه شد.</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۲</a:t>
            </a:r>
            <a:r>
              <a:rPr b="1" lang="en-US" sz="1100" spc="-1" strike="noStrike">
                <a:solidFill>
                  <a:srgbClr val="000000"/>
                </a:solidFill>
                <a:latin typeface="IRANSans"/>
              </a:rPr>
              <a:t> :</a:t>
            </a:r>
            <a:r>
              <a:rPr b="0" lang="en-US" sz="1100" spc="-1" strike="noStrike">
                <a:solidFill>
                  <a:srgbClr val="000000"/>
                </a:solidFill>
                <a:latin typeface="IRANSans"/>
              </a:rPr>
              <a:t> </a:t>
            </a:r>
            <a:r>
              <a:rPr b="0" lang="ar-SA" sz="1100" spc="-1" strike="noStrike">
                <a:solidFill>
                  <a:srgbClr val="000000"/>
                </a:solidFill>
                <a:latin typeface="IRANSans"/>
                <a:cs typeface="IRANSans"/>
              </a:rPr>
              <a:t>خب بستگی داره. من تجربه خوبی ازش داشتم. انتخاب با خودته!</a:t>
            </a:r>
            <a:endParaRPr b="0" lang="en-US"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پیشنهاد: توضیح‌پذیری بالفعل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ipso facto</a:t>
            </a:r>
            <a:r>
              <a:rPr b="0" lang="en-US" sz="4400" spc="-1" strike="noStrike">
                <a:solidFill>
                  <a:srgbClr val="000000"/>
                </a:solidFill>
                <a:latin typeface="IRANSans"/>
                <a:ea typeface="EB Garamond"/>
              </a:rPr>
              <a:t>)</a:t>
            </a:r>
            <a:br>
              <a:rPr sz="4400"/>
            </a:br>
            <a:r>
              <a:rPr b="0" lang="en-US" sz="1600" spc="-1" strike="noStrike">
                <a:solidFill>
                  <a:srgbClr val="000000"/>
                </a:solidFill>
                <a:latin typeface="Linux Libertine"/>
                <a:ea typeface="Linux Libertine"/>
              </a:rPr>
              <a:t>[علی‌اکبر شمس، محمد کاظم داوودی، حسن کربلایی]</a:t>
            </a:r>
            <a:endParaRPr b="0" lang="da-DK" sz="1600" spc="-1" strike="noStrike">
              <a:solidFill>
                <a:srgbClr val="000000"/>
              </a:solidFill>
              <a:latin typeface="Calibri"/>
            </a:endParaRPr>
          </a:p>
        </p:txBody>
      </p:sp>
      <p:sp>
        <p:nvSpPr>
          <p:cNvPr id="219" name="PlaceHolder 2"/>
          <p:cNvSpPr>
            <a:spLocks noGrp="1"/>
          </p:cNvSpPr>
          <p:nvPr>
            <p:ph/>
          </p:nvPr>
        </p:nvSpPr>
        <p:spPr>
          <a:xfrm>
            <a:off x="3471840" y="1825560"/>
            <a:ext cx="788184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پیدا کردن سهم تاثیر داده‌های ورودی در تصمیم گیری</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اعمال تعادل جدید در این سهم تاثیر و تغییر در تصمیم‌ها</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یادگیری تنبل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lazy learning</a:t>
            </a:r>
            <a:r>
              <a:rPr b="0" lang="en-US" sz="2800" spc="-1" strike="noStrike">
                <a:solidFill>
                  <a:srgbClr val="000000"/>
                </a:solidFill>
                <a:latin typeface="IRANSans"/>
                <a:ea typeface="EB Garamond"/>
              </a:rPr>
              <a:t>)</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K</a:t>
            </a:r>
            <a:r>
              <a:rPr b="0" lang="en-US" sz="2400" spc="-1" strike="noStrike">
                <a:solidFill>
                  <a:srgbClr val="000000"/>
                </a:solidFill>
                <a:latin typeface="IRANSans"/>
                <a:ea typeface="EB Garamond"/>
              </a:rPr>
              <a:t>-نزدیک‌ترین همسایه (</a:t>
            </a:r>
            <a:r>
              <a:rPr b="0" lang="en-US" sz="2400" spc="-1" strike="noStrike">
                <a:solidFill>
                  <a:srgbClr val="000000"/>
                </a:solidFill>
                <a:latin typeface="IRANSans"/>
                <a:ea typeface="EB Garamond"/>
              </a:rPr>
              <a:t>K-Nearest Neighbors</a:t>
            </a:r>
            <a:r>
              <a:rPr b="0" lang="en-US" sz="2400" spc="-1" strike="noStrike">
                <a:solidFill>
                  <a:srgbClr val="000000"/>
                </a:solidFill>
                <a:latin typeface="IRANSans"/>
                <a:ea typeface="EB Garamond"/>
              </a:rPr>
              <a:t>)</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برآورد چگالی پنجره‌ای (</a:t>
            </a:r>
            <a:r>
              <a:rPr b="0" lang="en-US" sz="2400" spc="-1" strike="noStrike">
                <a:solidFill>
                  <a:srgbClr val="000000"/>
                </a:solidFill>
                <a:latin typeface="IRANSans"/>
                <a:ea typeface="EB Garamond"/>
              </a:rPr>
              <a:t>Kernel Density Estimators</a:t>
            </a:r>
            <a:r>
              <a:rPr b="0" lang="en-US" sz="2400" spc="-1" strike="noStrike">
                <a:solidFill>
                  <a:srgbClr val="000000"/>
                </a:solidFill>
                <a:latin typeface="IRANSans"/>
                <a:ea typeface="EB Garamond"/>
              </a:rPr>
              <a:t>)</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رگرسیون محلی (</a:t>
            </a:r>
            <a:r>
              <a:rPr b="0" lang="en-US" sz="2400" spc="-1" strike="noStrike">
                <a:solidFill>
                  <a:srgbClr val="000000"/>
                </a:solidFill>
                <a:latin typeface="IRANSans"/>
                <a:ea typeface="EB Garamond"/>
              </a:rPr>
              <a:t>Local regression</a:t>
            </a:r>
            <a:r>
              <a:rPr b="0" lang="en-US" sz="2400" spc="-1" strike="noStrike">
                <a:solidFill>
                  <a:srgbClr val="000000"/>
                </a:solidFill>
                <a:latin typeface="IRANSans"/>
                <a:ea typeface="EB Garamond"/>
              </a:rPr>
              <a:t>)</a:t>
            </a:r>
            <a:endParaRPr b="0" lang="da-DK" sz="24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محدودیت در کلی‌بینی (</a:t>
            </a:r>
            <a:r>
              <a:rPr b="0" lang="en-US" sz="2800" spc="-1" strike="noStrike">
                <a:solidFill>
                  <a:srgbClr val="000000"/>
                </a:solidFill>
                <a:latin typeface="IRANSans"/>
                <a:ea typeface="EB Garamond"/>
              </a:rPr>
              <a:t>generalization</a:t>
            </a:r>
            <a:r>
              <a:rPr b="0" lang="en-US" sz="2800" spc="-1" strike="noStrike">
                <a:solidFill>
                  <a:srgbClr val="000000"/>
                </a:solidFill>
                <a:latin typeface="IRANSans"/>
                <a:ea typeface="EB Garamond"/>
              </a:rPr>
              <a:t>) و ابعاد (</a:t>
            </a:r>
            <a:r>
              <a:rPr b="0" lang="en-US" sz="2800" spc="-1" strike="noStrike">
                <a:solidFill>
                  <a:srgbClr val="000000"/>
                </a:solidFill>
                <a:latin typeface="IRANSans"/>
                <a:ea typeface="EB Garamond"/>
              </a:rPr>
              <a:t>dimensionality</a:t>
            </a:r>
            <a:r>
              <a:rPr b="0" lang="en-US" sz="2800" spc="-1" strike="noStrike">
                <a:solidFill>
                  <a:srgbClr val="000000"/>
                </a:solidFill>
                <a:latin typeface="IRANSans"/>
                <a:ea typeface="EB Garamond"/>
              </a:rPr>
              <a:t>)</a:t>
            </a:r>
            <a:endParaRPr b="0" lang="da-DK" sz="2800" spc="-1" strike="noStrike">
              <a:solidFill>
                <a:srgbClr val="000000"/>
              </a:solidFill>
              <a:latin typeface="Calibri"/>
            </a:endParaRPr>
          </a:p>
          <a:p>
            <a:pPr indent="0">
              <a:lnSpc>
                <a:spcPct val="90000"/>
              </a:lnSpc>
              <a:spcBef>
                <a:spcPts val="1417"/>
              </a:spcBef>
              <a:buNone/>
            </a:pPr>
            <a:endParaRPr b="0" lang="da-DK" sz="2400" spc="-1" strike="noStrike">
              <a:solidFill>
                <a:srgbClr val="000000"/>
              </a:solidFill>
              <a:latin typeface="Calibri"/>
            </a:endParaRPr>
          </a:p>
        </p:txBody>
      </p:sp>
      <p:pic>
        <p:nvPicPr>
          <p:cNvPr id="220" name="Picture 3" descr=""/>
          <p:cNvPicPr/>
          <p:nvPr/>
        </p:nvPicPr>
        <p:blipFill>
          <a:blip r:embed="rId1"/>
          <a:stretch/>
        </p:blipFill>
        <p:spPr>
          <a:xfrm>
            <a:off x="146520" y="3206520"/>
            <a:ext cx="3662640" cy="3213000"/>
          </a:xfrm>
          <a:prstGeom prst="rect">
            <a:avLst/>
          </a:prstGeom>
          <a:ln w="0">
            <a:noFill/>
          </a:ln>
        </p:spPr>
      </p:pic>
    </p:spTree>
  </p:cSld>
  <mc:AlternateContent>
    <mc:Choice Requires="p14">
      <p:transition spd="slow" p14:dur="2000"/>
    </mc:Choice>
    <mc:Fallback>
      <p:transition spd="slow"/>
    </mc:Fallback>
  </mc:AlternateContent>
  <p:timing>
    <p:tnLst>
      <p:par>
        <p:cTn id="85" dur="indefinite" restart="never" nodeType="tmRoot">
          <p:childTnLst>
            <p:seq>
              <p:cTn id="86" dur="indefinite" nodeType="mainSeq">
                <p:childTnLst>
                  <p:par>
                    <p:cTn id="87" fill="hold">
                      <p:stCondLst>
                        <p:cond delay="indefinite"/>
                      </p:stCondLst>
                      <p:childTnLst>
                        <p:par>
                          <p:cTn id="88" fill="hold">
                            <p:stCondLst>
                              <p:cond delay="0"/>
                            </p:stCondLst>
                            <p:childTnLst>
                              <p:par>
                                <p:cTn id="89" nodeType="clickEffect" fill="hold" presetClass="entr" presetID="1">
                                  <p:stCondLst>
                                    <p:cond delay="0"/>
                                  </p:stCondLst>
                                  <p:childTnLst>
                                    <p:set>
                                      <p:cBhvr>
                                        <p:cTn id="90" dur="1" fill="hold">
                                          <p:stCondLst>
                                            <p:cond delay="0"/>
                                          </p:stCondLst>
                                        </p:cTn>
                                        <p:tgtEl>
                                          <p:spTgt spid="219">
                                            <p:txEl>
                                              <p:pRg st="2" end="2"/>
                                            </p:txEl>
                                          </p:spTgt>
                                        </p:tgtEl>
                                        <p:attrNameLst>
                                          <p:attrName>style.visibility</p:attrName>
                                        </p:attrNameLst>
                                      </p:cBhvr>
                                      <p:to>
                                        <p:strVal val="visible"/>
                                      </p:to>
                                    </p:set>
                                  </p:childTnLst>
                                </p:cTn>
                              </p:par>
                              <p:par>
                                <p:cTn id="91" nodeType="withEffect" fill="hold" presetClass="entr" presetID="1">
                                  <p:stCondLst>
                                    <p:cond delay="0"/>
                                  </p:stCondLst>
                                  <p:childTnLst>
                                    <p:set>
                                      <p:cBhvr>
                                        <p:cTn id="92" dur="1" fill="hold">
                                          <p:stCondLst>
                                            <p:cond delay="0"/>
                                          </p:stCondLst>
                                        </p:cTn>
                                        <p:tgtEl>
                                          <p:spTgt spid="219">
                                            <p:txEl>
                                              <p:pRg st="3" end="3"/>
                                            </p:txEl>
                                          </p:spTgt>
                                        </p:tgtEl>
                                        <p:attrNameLst>
                                          <p:attrName>style.visibility</p:attrName>
                                        </p:attrNameLst>
                                      </p:cBhvr>
                                      <p:to>
                                        <p:strVal val="visible"/>
                                      </p:to>
                                    </p:set>
                                  </p:childTnLst>
                                </p:cTn>
                              </p:par>
                              <p:par>
                                <p:cTn id="93" nodeType="withEffect" fill="hold" presetClass="entr" presetID="1">
                                  <p:stCondLst>
                                    <p:cond delay="0"/>
                                  </p:stCondLst>
                                  <p:childTnLst>
                                    <p:set>
                                      <p:cBhvr>
                                        <p:cTn id="94" dur="1" fill="hold">
                                          <p:stCondLst>
                                            <p:cond delay="0"/>
                                          </p:stCondLst>
                                        </p:cTn>
                                        <p:tgtEl>
                                          <p:spTgt spid="219">
                                            <p:txEl>
                                              <p:pRg st="4" end="4"/>
                                            </p:txEl>
                                          </p:spTgt>
                                        </p:tgtEl>
                                        <p:attrNameLst>
                                          <p:attrName>style.visibility</p:attrName>
                                        </p:attrNameLst>
                                      </p:cBhvr>
                                      <p:to>
                                        <p:strVal val="visible"/>
                                      </p:to>
                                    </p:set>
                                  </p:childTnLst>
                                </p:cTn>
                              </p:par>
                              <p:par>
                                <p:cTn id="95" nodeType="withEffect" fill="hold" presetClass="entr" presetID="1">
                                  <p:stCondLst>
                                    <p:cond delay="0"/>
                                  </p:stCondLst>
                                  <p:childTnLst>
                                    <p:set>
                                      <p:cBhvr>
                                        <p:cTn id="96" dur="1" fill="hold">
                                          <p:stCondLst>
                                            <p:cond delay="0"/>
                                          </p:stCondLst>
                                        </p:cTn>
                                        <p:tgtEl>
                                          <p:spTgt spid="219">
                                            <p:txEl>
                                              <p:pRg st="5" end="5"/>
                                            </p:txEl>
                                          </p:spTgt>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nodeType="clickEffect" fill="hold" presetClass="entr" presetID="1">
                                  <p:stCondLst>
                                    <p:cond delay="0"/>
                                  </p:stCondLst>
                                  <p:childTnLst>
                                    <p:set>
                                      <p:cBhvr>
                                        <p:cTn id="100" dur="1" fill="hold">
                                          <p:stCondLst>
                                            <p:cond delay="0"/>
                                          </p:stCondLst>
                                        </p:cTn>
                                        <p:tgtEl>
                                          <p:spTgt spid="220"/>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nodeType="clickEffect" fill="hold" presetClass="entr" presetID="1">
                                  <p:stCondLst>
                                    <p:cond delay="0"/>
                                  </p:stCondLst>
                                  <p:childTnLst>
                                    <p:set>
                                      <p:cBhvr>
                                        <p:cTn id="104" dur="1" fill="hold">
                                          <p:stCondLst>
                                            <p:cond delay="0"/>
                                          </p:stCondLst>
                                        </p:cTn>
                                        <p:tgtEl>
                                          <p:spTgt spid="219">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222"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چقدر نمونه‌ی یادگیری  در تصمیم گیری برای نمونه  اثر گذار است؟</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مدل جدید: تصمیم متشکل از ترکیبی از پاسخ‌ها بر اساس نمونه‌های </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به ازای هر نمونه یادگیری یک تصمیم برای نمونه‌ی  گرفته شود: </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جواب‌ها میانگین گرفته بشوند: </a:t>
            </a:r>
            <a:endParaRPr b="0" lang="da-DK" sz="2400" spc="-1" strike="noStrike">
              <a:solidFill>
                <a:srgbClr val="000000"/>
              </a:solidFill>
              <a:latin typeface="Calibri"/>
            </a:endParaRPr>
          </a:p>
        </p:txBody>
      </p:sp>
      <p:pic>
        <p:nvPicPr>
          <p:cNvPr id="223" name="Picture 18" descr=""/>
          <p:cNvPicPr/>
          <p:nvPr/>
        </p:nvPicPr>
        <p:blipFill>
          <a:blip r:embed="rId1"/>
          <a:stretch/>
        </p:blipFill>
        <p:spPr>
          <a:xfrm>
            <a:off x="4373280" y="5182560"/>
            <a:ext cx="2719800" cy="955440"/>
          </a:xfrm>
          <a:prstGeom prst="rect">
            <a:avLst/>
          </a:prstGeom>
          <a:ln w="0">
            <a:noFill/>
          </a:ln>
        </p:spPr>
      </p:pic>
      <p:pic>
        <p:nvPicPr>
          <p:cNvPr id="224" name="Picture 19" descr="A red apple with a stem&#10;&#10;Description automatically generated with medium confidence"/>
          <p:cNvPicPr/>
          <p:nvPr/>
        </p:nvPicPr>
        <p:blipFill>
          <a:blip r:embed="rId2"/>
          <a:stretch/>
        </p:blipFill>
        <p:spPr>
          <a:xfrm flipH="1">
            <a:off x="5247360" y="5301000"/>
            <a:ext cx="624960" cy="624960"/>
          </a:xfrm>
          <a:prstGeom prst="rect">
            <a:avLst/>
          </a:prstGeom>
          <a:ln w="0">
            <a:solidFill>
              <a:srgbClr val="000000"/>
            </a:solidFill>
          </a:ln>
        </p:spPr>
      </p:pic>
      <p:pic>
        <p:nvPicPr>
          <p:cNvPr id="225" name="Picture 12" descr="طرز تهیه سیب زمینی سرخ شده ترد به روشی جالب و کاربردی که حتماً آن را می ..."/>
          <p:cNvPicPr/>
          <p:nvPr/>
        </p:nvPicPr>
        <p:blipFill>
          <a:blip r:embed="rId3"/>
          <a:stretch/>
        </p:blipFill>
        <p:spPr>
          <a:xfrm>
            <a:off x="6187320" y="5365080"/>
            <a:ext cx="684000" cy="455040"/>
          </a:xfrm>
          <a:prstGeom prst="rect">
            <a:avLst/>
          </a:prstGeom>
          <a:ln w="0">
            <a:noFill/>
          </a:ln>
        </p:spPr>
      </p:pic>
      <p:grpSp>
        <p:nvGrpSpPr>
          <p:cNvPr id="226" name="Group 27"/>
          <p:cNvGrpSpPr/>
          <p:nvPr/>
        </p:nvGrpSpPr>
        <p:grpSpPr>
          <a:xfrm>
            <a:off x="730440" y="4044240"/>
            <a:ext cx="3488760" cy="955440"/>
            <a:chOff x="730440" y="4044240"/>
            <a:chExt cx="3488760" cy="955440"/>
          </a:xfrm>
        </p:grpSpPr>
        <p:pic>
          <p:nvPicPr>
            <p:cNvPr id="227" name="Picture 4" descr=""/>
            <p:cNvPicPr/>
            <p:nvPr/>
          </p:nvPicPr>
          <p:blipFill>
            <a:blip r:embed="rId4"/>
            <a:stretch/>
          </p:blipFill>
          <p:spPr>
            <a:xfrm>
              <a:off x="730440" y="4044240"/>
              <a:ext cx="2719800" cy="955440"/>
            </a:xfrm>
            <a:prstGeom prst="rect">
              <a:avLst/>
            </a:prstGeom>
            <a:ln w="0">
              <a:noFill/>
            </a:ln>
          </p:spPr>
        </p:pic>
        <p:pic>
          <p:nvPicPr>
            <p:cNvPr id="228" name="Picture 5" descr="A red apple with a stem&#10;&#10;Description automatically generated with medium confidence"/>
            <p:cNvPicPr/>
            <p:nvPr/>
          </p:nvPicPr>
          <p:blipFill>
            <a:blip r:embed="rId5"/>
            <a:stretch/>
          </p:blipFill>
          <p:spPr>
            <a:xfrm flipH="1">
              <a:off x="1604880" y="4163040"/>
              <a:ext cx="624960" cy="624960"/>
            </a:xfrm>
            <a:prstGeom prst="rect">
              <a:avLst/>
            </a:prstGeom>
            <a:ln w="0">
              <a:solidFill>
                <a:srgbClr val="000000"/>
              </a:solidFill>
            </a:ln>
          </p:spPr>
        </p:pic>
        <p:pic>
          <p:nvPicPr>
            <p:cNvPr id="229" name="Picture 6" descr="زیباترین شعر و متن فارسی در مورد سیب سرخ"/>
            <p:cNvPicPr/>
            <p:nvPr/>
          </p:nvPicPr>
          <p:blipFill>
            <a:blip r:embed="rId6"/>
            <a:stretch/>
          </p:blipFill>
          <p:spPr>
            <a:xfrm>
              <a:off x="2580120" y="4113000"/>
              <a:ext cx="486720" cy="715320"/>
            </a:xfrm>
            <a:prstGeom prst="rect">
              <a:avLst/>
            </a:prstGeom>
            <a:ln w="3175">
              <a:solidFill>
                <a:srgbClr val="000000"/>
              </a:solidFill>
              <a:round/>
            </a:ln>
          </p:spPr>
        </p:pic>
        <p:sp>
          <p:nvSpPr>
            <p:cNvPr id="230" name="TextBox 22"/>
            <p:cNvSpPr/>
            <p:nvPr/>
          </p:nvSpPr>
          <p:spPr>
            <a:xfrm>
              <a:off x="3404880" y="431964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٪۸۵ </a:t>
              </a:r>
              <a:r>
                <a:rPr b="0" lang="en-US" sz="1800" spc="-1" strike="noStrike">
                  <a:solidFill>
                    <a:srgbClr val="000000"/>
                  </a:solidFill>
                  <a:latin typeface="IRANSans"/>
                </a:rPr>
                <a:t>=</a:t>
              </a:r>
              <a:endParaRPr b="0" lang="en-US" sz="1800" spc="-1" strike="noStrike">
                <a:solidFill>
                  <a:srgbClr val="000000"/>
                </a:solidFill>
                <a:latin typeface="Arial"/>
              </a:endParaRPr>
            </a:p>
          </p:txBody>
        </p:sp>
      </p:grpSp>
      <p:grpSp>
        <p:nvGrpSpPr>
          <p:cNvPr id="231" name="Group 26"/>
          <p:cNvGrpSpPr/>
          <p:nvPr/>
        </p:nvGrpSpPr>
        <p:grpSpPr>
          <a:xfrm>
            <a:off x="704520" y="5246280"/>
            <a:ext cx="3510720" cy="955440"/>
            <a:chOff x="704520" y="5246280"/>
            <a:chExt cx="3510720" cy="955440"/>
          </a:xfrm>
        </p:grpSpPr>
        <p:pic>
          <p:nvPicPr>
            <p:cNvPr id="232" name="Picture 12" descr=""/>
            <p:cNvPicPr/>
            <p:nvPr/>
          </p:nvPicPr>
          <p:blipFill>
            <a:blip r:embed="rId7"/>
            <a:stretch/>
          </p:blipFill>
          <p:spPr>
            <a:xfrm>
              <a:off x="704520" y="5246280"/>
              <a:ext cx="2719800" cy="955440"/>
            </a:xfrm>
            <a:prstGeom prst="rect">
              <a:avLst/>
            </a:prstGeom>
            <a:ln w="0">
              <a:noFill/>
            </a:ln>
          </p:spPr>
        </p:pic>
        <p:pic>
          <p:nvPicPr>
            <p:cNvPr id="233" name="Picture 13" descr="A red apple with a stem&#10;&#10;Description automatically generated with medium confidence"/>
            <p:cNvPicPr/>
            <p:nvPr/>
          </p:nvPicPr>
          <p:blipFill>
            <a:blip r:embed="rId8"/>
            <a:stretch/>
          </p:blipFill>
          <p:spPr>
            <a:xfrm flipH="1">
              <a:off x="1578960" y="5365080"/>
              <a:ext cx="624960" cy="624960"/>
            </a:xfrm>
            <a:prstGeom prst="rect">
              <a:avLst/>
            </a:prstGeom>
            <a:ln w="0">
              <a:solidFill>
                <a:srgbClr val="000000"/>
              </a:solidFill>
            </a:ln>
          </p:spPr>
        </p:pic>
        <p:pic>
          <p:nvPicPr>
            <p:cNvPr id="234" name="Picture 17" descr="An orange with a green leaf&#10;&#10;Description automatically generated with medium confidence"/>
            <p:cNvPicPr/>
            <p:nvPr/>
          </p:nvPicPr>
          <p:blipFill>
            <a:blip r:embed="rId9"/>
            <a:srcRect l="41801" t="16097" r="2457" b="14778"/>
            <a:stretch/>
          </p:blipFill>
          <p:spPr>
            <a:xfrm>
              <a:off x="2532240" y="5418720"/>
              <a:ext cx="624960" cy="516240"/>
            </a:xfrm>
            <a:prstGeom prst="rect">
              <a:avLst/>
            </a:prstGeom>
            <a:ln w="0">
              <a:solidFill>
                <a:srgbClr val="000000"/>
              </a:solidFill>
            </a:ln>
          </p:spPr>
        </p:pic>
        <p:sp>
          <p:nvSpPr>
            <p:cNvPr id="235" name="TextBox 23"/>
            <p:cNvSpPr/>
            <p:nvPr/>
          </p:nvSpPr>
          <p:spPr>
            <a:xfrm>
              <a:off x="3400920" y="549216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٪۵۵ </a:t>
              </a:r>
              <a:r>
                <a:rPr b="0" lang="en-US" sz="1800" spc="-1" strike="noStrike">
                  <a:solidFill>
                    <a:srgbClr val="000000"/>
                  </a:solidFill>
                  <a:latin typeface="IRANSans"/>
                </a:rPr>
                <a:t>=</a:t>
              </a:r>
              <a:endParaRPr b="0" lang="en-US" sz="1800" spc="-1" strike="noStrike">
                <a:solidFill>
                  <a:srgbClr val="000000"/>
                </a:solidFill>
                <a:latin typeface="Arial"/>
              </a:endParaRPr>
            </a:p>
          </p:txBody>
        </p:sp>
      </p:grpSp>
      <p:grpSp>
        <p:nvGrpSpPr>
          <p:cNvPr id="236" name="Group 28"/>
          <p:cNvGrpSpPr/>
          <p:nvPr/>
        </p:nvGrpSpPr>
        <p:grpSpPr>
          <a:xfrm>
            <a:off x="4373280" y="4044240"/>
            <a:ext cx="3520800" cy="955440"/>
            <a:chOff x="4373280" y="4044240"/>
            <a:chExt cx="3520800" cy="955440"/>
          </a:xfrm>
        </p:grpSpPr>
        <p:pic>
          <p:nvPicPr>
            <p:cNvPr id="237" name="Picture 15" descr=""/>
            <p:cNvPicPr/>
            <p:nvPr/>
          </p:nvPicPr>
          <p:blipFill>
            <a:blip r:embed="rId10"/>
            <a:stretch/>
          </p:blipFill>
          <p:spPr>
            <a:xfrm>
              <a:off x="4373280" y="4044240"/>
              <a:ext cx="2719800" cy="955440"/>
            </a:xfrm>
            <a:prstGeom prst="rect">
              <a:avLst/>
            </a:prstGeom>
            <a:ln w="0">
              <a:noFill/>
            </a:ln>
          </p:spPr>
        </p:pic>
        <p:pic>
          <p:nvPicPr>
            <p:cNvPr id="238" name="Picture 16" descr="A red apple with a stem&#10;&#10;Description automatically generated with medium confidence"/>
            <p:cNvPicPr/>
            <p:nvPr/>
          </p:nvPicPr>
          <p:blipFill>
            <a:blip r:embed="rId11"/>
            <a:stretch/>
          </p:blipFill>
          <p:spPr>
            <a:xfrm flipH="1">
              <a:off x="5247360" y="4163040"/>
              <a:ext cx="624960" cy="624960"/>
            </a:xfrm>
            <a:prstGeom prst="rect">
              <a:avLst/>
            </a:prstGeom>
            <a:ln w="0">
              <a:solidFill>
                <a:srgbClr val="000000"/>
              </a:solidFill>
            </a:ln>
          </p:spPr>
        </p:pic>
        <p:pic>
          <p:nvPicPr>
            <p:cNvPr id="239" name="Picture 4" descr="پخش انواع سیب سرخ مرغوب - الوند"/>
            <p:cNvPicPr/>
            <p:nvPr/>
          </p:nvPicPr>
          <p:blipFill>
            <a:blip r:embed="rId12"/>
            <a:stretch/>
          </p:blipFill>
          <p:spPr>
            <a:xfrm>
              <a:off x="6166440" y="4226760"/>
              <a:ext cx="659880" cy="494640"/>
            </a:xfrm>
            <a:prstGeom prst="rect">
              <a:avLst/>
            </a:prstGeom>
            <a:ln w="3175">
              <a:solidFill>
                <a:srgbClr val="000000"/>
              </a:solidFill>
              <a:round/>
            </a:ln>
          </p:spPr>
        </p:pic>
        <p:sp>
          <p:nvSpPr>
            <p:cNvPr id="240" name="TextBox 24"/>
            <p:cNvSpPr/>
            <p:nvPr/>
          </p:nvSpPr>
          <p:spPr>
            <a:xfrm>
              <a:off x="7079760" y="428616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٪۹۵ </a:t>
              </a:r>
              <a:r>
                <a:rPr b="0" lang="en-US" sz="1800" spc="-1" strike="noStrike">
                  <a:solidFill>
                    <a:srgbClr val="000000"/>
                  </a:solidFill>
                  <a:latin typeface="IRANSans"/>
                </a:rPr>
                <a:t>=</a:t>
              </a:r>
              <a:endParaRPr b="0" lang="en-US" sz="1800" spc="-1" strike="noStrike">
                <a:solidFill>
                  <a:srgbClr val="000000"/>
                </a:solidFill>
                <a:latin typeface="Arial"/>
              </a:endParaRPr>
            </a:p>
          </p:txBody>
        </p:sp>
      </p:grpSp>
      <p:sp>
        <p:nvSpPr>
          <p:cNvPr id="241" name="TextBox 25"/>
          <p:cNvSpPr/>
          <p:nvPr/>
        </p:nvSpPr>
        <p:spPr>
          <a:xfrm>
            <a:off x="7093440" y="541872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٪۱۲ </a:t>
            </a:r>
            <a:r>
              <a:rPr b="0" lang="en-US" sz="1800" spc="-1" strike="noStrike">
                <a:solidFill>
                  <a:srgbClr val="000000"/>
                </a:solidFill>
                <a:latin typeface="IRANSans"/>
              </a:rPr>
              <a:t>=</a:t>
            </a:r>
            <a:endParaRPr b="0" lang="en-US" sz="1800" spc="-1" strike="noStrike">
              <a:solidFill>
                <a:srgbClr val="000000"/>
              </a:solidFill>
              <a:latin typeface="Arial"/>
            </a:endParaRPr>
          </a:p>
        </p:txBody>
      </p:sp>
      <p:sp>
        <p:nvSpPr>
          <p:cNvPr id="242" name="Left Brace 29"/>
          <p:cNvSpPr/>
          <p:nvPr/>
        </p:nvSpPr>
        <p:spPr>
          <a:xfrm flipH="1">
            <a:off x="7694640" y="3876840"/>
            <a:ext cx="1018440" cy="2324880"/>
          </a:xfrm>
          <a:prstGeom prst="leftBrace">
            <a:avLst>
              <a:gd name="adj1" fmla="val 74228"/>
              <a:gd name="adj2" fmla="val 50000"/>
            </a:avLst>
          </a:prstGeom>
          <a:noFill/>
          <a:ln w="38100">
            <a:solidFill>
              <a:srgbClr val="000000"/>
            </a:solidFill>
          </a:ln>
        </p:spPr>
        <p:style>
          <a:lnRef idx="1">
            <a:schemeClr val="accent1"/>
          </a:lnRef>
          <a:fillRef idx="0">
            <a:schemeClr val="accent1"/>
          </a:fillRef>
          <a:effectRef idx="0">
            <a:schemeClr val="accent1"/>
          </a:effectRef>
          <a:fontRef idx="minor"/>
        </p:style>
        <p:txBody>
          <a:bodyPr lIns="90000" rIns="90000" tIns="45000" bIns="45000" anchor="ctr" vert="vert" rot="5400000">
            <a:noAutofit/>
          </a:bodyPr>
          <a:p>
            <a:pPr algn="ctr">
              <a:lnSpc>
                <a:spcPct val="100000"/>
              </a:lnSpc>
            </a:pPr>
            <a:endParaRPr b="1" lang="da-DK" sz="2000" spc="-1" strike="noStrike">
              <a:solidFill>
                <a:srgbClr val="000000"/>
              </a:solidFill>
              <a:latin typeface="IRANSans"/>
              <a:ea typeface="EB Garamond"/>
            </a:endParaRPr>
          </a:p>
        </p:txBody>
      </p:sp>
      <p:grpSp>
        <p:nvGrpSpPr>
          <p:cNvPr id="243" name="Group 33"/>
          <p:cNvGrpSpPr/>
          <p:nvPr/>
        </p:nvGrpSpPr>
        <p:grpSpPr>
          <a:xfrm>
            <a:off x="8808840" y="4654800"/>
            <a:ext cx="3620160" cy="638280"/>
            <a:chOff x="8808840" y="4654800"/>
            <a:chExt cx="3620160" cy="638280"/>
          </a:xfrm>
        </p:grpSpPr>
        <p:sp>
          <p:nvSpPr>
            <p:cNvPr id="244" name="TextBox 31"/>
            <p:cNvSpPr/>
            <p:nvPr/>
          </p:nvSpPr>
          <p:spPr>
            <a:xfrm>
              <a:off x="8808840" y="4654800"/>
              <a:ext cx="3620160" cy="638280"/>
            </a:xfrm>
            <a:prstGeom prst="rect">
              <a:avLst/>
            </a:prstGeom>
            <a:noFill/>
            <a:ln w="0">
              <a:noFill/>
            </a:ln>
          </p:spPr>
          <p:style>
            <a:lnRef idx="0"/>
            <a:fillRef idx="0"/>
            <a:effectRef idx="0"/>
            <a:fontRef idx="minor"/>
          </p:style>
          <p:txBody>
            <a:bodyPr lIns="90000" rIns="90000" tIns="45000" bIns="45000" anchor="t">
              <a:spAutoFit/>
            </a:bodyPr>
            <a:p>
              <a:pPr rtl="1">
                <a:lnSpc>
                  <a:spcPct val="100000"/>
                </a:lnSpc>
              </a:pPr>
              <a:r>
                <a:rPr b="0" lang="fa-IR" sz="3600" spc="-1" strike="noStrike">
                  <a:solidFill>
                    <a:srgbClr val="000000"/>
                  </a:solidFill>
                  <a:latin typeface="IRANSans"/>
                  <a:cs typeface="IRANSans"/>
                </a:rPr>
                <a:t>٪۶۱</a:t>
              </a:r>
              <a:r>
                <a:rPr b="0" lang="en-US" sz="3600" spc="-1" strike="noStrike">
                  <a:solidFill>
                    <a:srgbClr val="000000"/>
                  </a:solidFill>
                  <a:latin typeface="IRANSans"/>
                </a:rPr>
                <a:t> </a:t>
              </a:r>
              <a:endParaRPr b="0" lang="en-US" sz="3600" spc="-1" strike="noStrike">
                <a:solidFill>
                  <a:srgbClr val="000000"/>
                </a:solidFill>
                <a:latin typeface="Arial"/>
              </a:endParaRPr>
            </a:p>
          </p:txBody>
        </p:sp>
        <p:pic>
          <p:nvPicPr>
            <p:cNvPr id="245" name="Picture 32" descr="A red apple with a stem&#10;&#10;Description automatically generated with medium confidence"/>
            <p:cNvPicPr/>
            <p:nvPr/>
          </p:nvPicPr>
          <p:blipFill>
            <a:blip r:embed="rId13"/>
            <a:stretch/>
          </p:blipFill>
          <p:spPr>
            <a:xfrm flipH="1">
              <a:off x="9548280" y="4760640"/>
              <a:ext cx="388800" cy="388800"/>
            </a:xfrm>
            <a:prstGeom prst="rect">
              <a:avLst/>
            </a:prstGeom>
            <a:ln w="0">
              <a:solidFill>
                <a:srgbClr val="000000"/>
              </a:solidFill>
            </a:ln>
          </p:spPr>
        </p:pic>
      </p:grpSp>
      <p:sp>
        <p:nvSpPr>
          <p:cNvPr id="246" name="TextBox 6"/>
          <p:cNvSpPr/>
          <p:nvPr/>
        </p:nvSpPr>
        <p:spPr>
          <a:xfrm>
            <a:off x="2153520" y="3866760"/>
            <a:ext cx="1382400" cy="2721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200" spc="-1" strike="noStrike">
                <a:solidFill>
                  <a:srgbClr val="000000"/>
                </a:solidFill>
                <a:latin typeface="IRANSans"/>
                <a:cs typeface="IRANSans"/>
              </a:rPr>
              <a:t>سیب سرخ</a:t>
            </a:r>
            <a:endParaRPr b="0" lang="en-US" sz="12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05" dur="indefinite" restart="never" nodeType="tmRoot">
          <p:childTnLst>
            <p:seq>
              <p:cTn id="106" dur="indefinite" nodeType="mainSeq">
                <p:childTnLst>
                  <p:par>
                    <p:cTn id="107" fill="hold">
                      <p:stCondLst>
                        <p:cond delay="indefinite"/>
                      </p:stCondLst>
                      <p:childTnLst>
                        <p:par>
                          <p:cTn id="108" fill="hold">
                            <p:stCondLst>
                              <p:cond delay="0"/>
                            </p:stCondLst>
                            <p:childTnLst>
                              <p:par>
                                <p:cTn id="109" nodeType="clickEffect" fill="hold" presetClass="entr" presetID="1">
                                  <p:stCondLst>
                                    <p:cond delay="0"/>
                                  </p:stCondLst>
                                  <p:childTnLst>
                                    <p:set>
                                      <p:cBhvr>
                                        <p:cTn id="110" dur="1" fill="hold">
                                          <p:stCondLst>
                                            <p:cond delay="0"/>
                                          </p:stCondLst>
                                        </p:cTn>
                                        <p:tgtEl>
                                          <p:spTgt spid="236"/>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226"/>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nodeType="clickEffect" fill="hold" presetClass="entr" presetID="1">
                                  <p:stCondLst>
                                    <p:cond delay="0"/>
                                  </p:stCondLst>
                                  <p:childTnLst>
                                    <p:set>
                                      <p:cBhvr>
                                        <p:cTn id="116" dur="1" fill="hold">
                                          <p:stCondLst>
                                            <p:cond delay="0"/>
                                          </p:stCondLst>
                                        </p:cTn>
                                        <p:tgtEl>
                                          <p:spTgt spid="231"/>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nodeType="clickEffect" fill="hold" presetClass="entr" presetID="1">
                                  <p:stCondLst>
                                    <p:cond delay="0"/>
                                  </p:stCondLst>
                                  <p:childTnLst>
                                    <p:set>
                                      <p:cBhvr>
                                        <p:cTn id="120" dur="1" fill="hold">
                                          <p:stCondLst>
                                            <p:cond delay="0"/>
                                          </p:stCondLst>
                                        </p:cTn>
                                        <p:tgtEl>
                                          <p:spTgt spid="223"/>
                                        </p:tgtEl>
                                        <p:attrNameLst>
                                          <p:attrName>style.visibility</p:attrName>
                                        </p:attrNameLst>
                                      </p:cBhvr>
                                      <p:to>
                                        <p:strVal val="visible"/>
                                      </p:to>
                                    </p:set>
                                  </p:childTnLst>
                                </p:cTn>
                              </p:par>
                              <p:par>
                                <p:cTn id="121" nodeType="withEffect" fill="hold" presetClass="entr" presetID="1">
                                  <p:stCondLst>
                                    <p:cond delay="0"/>
                                  </p:stCondLst>
                                  <p:childTnLst>
                                    <p:set>
                                      <p:cBhvr>
                                        <p:cTn id="122" dur="1" fill="hold">
                                          <p:stCondLst>
                                            <p:cond delay="0"/>
                                          </p:stCondLst>
                                        </p:cTn>
                                        <p:tgtEl>
                                          <p:spTgt spid="224"/>
                                        </p:tgtEl>
                                        <p:attrNameLst>
                                          <p:attrName>style.visibility</p:attrName>
                                        </p:attrNameLst>
                                      </p:cBhvr>
                                      <p:to>
                                        <p:strVal val="visible"/>
                                      </p:to>
                                    </p:set>
                                  </p:childTnLst>
                                </p:cTn>
                              </p:par>
                              <p:par>
                                <p:cTn id="123" nodeType="withEffect" fill="hold" presetClass="entr" presetID="1">
                                  <p:stCondLst>
                                    <p:cond delay="0"/>
                                  </p:stCondLst>
                                  <p:childTnLst>
                                    <p:set>
                                      <p:cBhvr>
                                        <p:cTn id="124" dur="1" fill="hold">
                                          <p:stCondLst>
                                            <p:cond delay="0"/>
                                          </p:stCondLst>
                                        </p:cTn>
                                        <p:tgtEl>
                                          <p:spTgt spid="225"/>
                                        </p:tgtEl>
                                        <p:attrNameLst>
                                          <p:attrName>style.visibility</p:attrName>
                                        </p:attrNameLst>
                                      </p:cBhvr>
                                      <p:to>
                                        <p:strVal val="visible"/>
                                      </p:to>
                                    </p:set>
                                  </p:childTnLst>
                                </p:cTn>
                              </p:par>
                              <p:par>
                                <p:cTn id="125" nodeType="withEffect" fill="hold" presetClass="entr" presetID="1">
                                  <p:stCondLst>
                                    <p:cond delay="0"/>
                                  </p:stCondLst>
                                  <p:childTnLst>
                                    <p:set>
                                      <p:cBhvr>
                                        <p:cTn id="126" dur="1" fill="hold">
                                          <p:stCondLst>
                                            <p:cond delay="0"/>
                                          </p:stCondLst>
                                        </p:cTn>
                                        <p:tgtEl>
                                          <p:spTgt spid="241"/>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nodeType="clickEffect" fill="hold" presetClass="entr" presetID="1">
                                  <p:stCondLst>
                                    <p:cond delay="0"/>
                                  </p:stCondLst>
                                  <p:childTnLst>
                                    <p:set>
                                      <p:cBhvr>
                                        <p:cTn id="130" dur="1" fill="hold">
                                          <p:stCondLst>
                                            <p:cond delay="0"/>
                                          </p:stCondLst>
                                        </p:cTn>
                                        <p:tgtEl>
                                          <p:spTgt spid="242"/>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nodeType="clickEffect" fill="hold" presetClass="entr" presetID="1">
                                  <p:stCondLst>
                                    <p:cond delay="0"/>
                                  </p:stCondLst>
                                  <p:childTnLst>
                                    <p:set>
                                      <p:cBhvr>
                                        <p:cTn id="134"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248"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چقدر نمونه‌ی یادگیری  در تصمیم گیری برای نمونه  اثر گذار است؟</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مدل جدید: تصمیم متشکل از ترکیبی از پاسخ‌ها بر اساس نمونه‌های </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به ازای هر نمونه یادگیری یک تصمیم برای نمونه‌ی  گرفته شود: </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جواب‌ها میانگین گرفته بشوند: </a:t>
            </a:r>
            <a:endParaRPr b="0" lang="da-DK" sz="2400" spc="-1" strike="noStrike">
              <a:solidFill>
                <a:srgbClr val="000000"/>
              </a:solidFill>
              <a:latin typeface="Calibri"/>
            </a:endParaRPr>
          </a:p>
        </p:txBody>
      </p:sp>
      <p:pic>
        <p:nvPicPr>
          <p:cNvPr id="249" name="Picture 18" descr=""/>
          <p:cNvPicPr/>
          <p:nvPr/>
        </p:nvPicPr>
        <p:blipFill>
          <a:blip r:embed="rId1"/>
          <a:stretch/>
        </p:blipFill>
        <p:spPr>
          <a:xfrm>
            <a:off x="4373280" y="5182560"/>
            <a:ext cx="2719800" cy="955440"/>
          </a:xfrm>
          <a:prstGeom prst="rect">
            <a:avLst/>
          </a:prstGeom>
          <a:ln w="0">
            <a:noFill/>
          </a:ln>
        </p:spPr>
      </p:pic>
      <p:pic>
        <p:nvPicPr>
          <p:cNvPr id="250" name="Picture 19" descr="A red apple with a stem&#10;&#10;Description automatically generated with medium confidence"/>
          <p:cNvPicPr/>
          <p:nvPr/>
        </p:nvPicPr>
        <p:blipFill>
          <a:blip r:embed="rId2"/>
          <a:stretch/>
        </p:blipFill>
        <p:spPr>
          <a:xfrm flipH="1">
            <a:off x="5247360" y="5301000"/>
            <a:ext cx="624960" cy="624960"/>
          </a:xfrm>
          <a:prstGeom prst="rect">
            <a:avLst/>
          </a:prstGeom>
          <a:ln w="0">
            <a:solidFill>
              <a:srgbClr val="000000"/>
            </a:solidFill>
          </a:ln>
        </p:spPr>
      </p:pic>
      <p:pic>
        <p:nvPicPr>
          <p:cNvPr id="251" name="Picture 12" descr="طرز تهیه سیب زمینی سرخ شده ترد به روشی جالب و کاربردی که حتماً آن را می ..."/>
          <p:cNvPicPr/>
          <p:nvPr/>
        </p:nvPicPr>
        <p:blipFill>
          <a:blip r:embed="rId3"/>
          <a:stretch/>
        </p:blipFill>
        <p:spPr>
          <a:xfrm>
            <a:off x="6187320" y="5365080"/>
            <a:ext cx="684000" cy="455040"/>
          </a:xfrm>
          <a:prstGeom prst="rect">
            <a:avLst/>
          </a:prstGeom>
          <a:ln w="0">
            <a:noFill/>
          </a:ln>
        </p:spPr>
      </p:pic>
      <p:grpSp>
        <p:nvGrpSpPr>
          <p:cNvPr id="252" name="Group 27"/>
          <p:cNvGrpSpPr/>
          <p:nvPr/>
        </p:nvGrpSpPr>
        <p:grpSpPr>
          <a:xfrm>
            <a:off x="730440" y="4044240"/>
            <a:ext cx="3488760" cy="955440"/>
            <a:chOff x="730440" y="4044240"/>
            <a:chExt cx="3488760" cy="955440"/>
          </a:xfrm>
        </p:grpSpPr>
        <p:pic>
          <p:nvPicPr>
            <p:cNvPr id="253" name="Picture 4" descr=""/>
            <p:cNvPicPr/>
            <p:nvPr/>
          </p:nvPicPr>
          <p:blipFill>
            <a:blip r:embed="rId4"/>
            <a:stretch/>
          </p:blipFill>
          <p:spPr>
            <a:xfrm>
              <a:off x="730440" y="4044240"/>
              <a:ext cx="2719800" cy="955440"/>
            </a:xfrm>
            <a:prstGeom prst="rect">
              <a:avLst/>
            </a:prstGeom>
            <a:ln w="0">
              <a:noFill/>
            </a:ln>
          </p:spPr>
        </p:pic>
        <p:pic>
          <p:nvPicPr>
            <p:cNvPr id="254" name="Picture 5" descr="A red apple with a stem&#10;&#10;Description automatically generated with medium confidence"/>
            <p:cNvPicPr/>
            <p:nvPr/>
          </p:nvPicPr>
          <p:blipFill>
            <a:blip r:embed="rId5"/>
            <a:stretch/>
          </p:blipFill>
          <p:spPr>
            <a:xfrm flipH="1">
              <a:off x="1604880" y="4163040"/>
              <a:ext cx="624960" cy="624960"/>
            </a:xfrm>
            <a:prstGeom prst="rect">
              <a:avLst/>
            </a:prstGeom>
            <a:ln w="0">
              <a:solidFill>
                <a:srgbClr val="000000"/>
              </a:solidFill>
            </a:ln>
          </p:spPr>
        </p:pic>
        <p:pic>
          <p:nvPicPr>
            <p:cNvPr id="255" name="Picture 6" descr="زیباترین شعر و متن فارسی در مورد سیب سرخ"/>
            <p:cNvPicPr/>
            <p:nvPr/>
          </p:nvPicPr>
          <p:blipFill>
            <a:blip r:embed="rId6"/>
            <a:stretch/>
          </p:blipFill>
          <p:spPr>
            <a:xfrm>
              <a:off x="2580120" y="4113000"/>
              <a:ext cx="486720" cy="715320"/>
            </a:xfrm>
            <a:prstGeom prst="rect">
              <a:avLst/>
            </a:prstGeom>
            <a:ln w="3175">
              <a:solidFill>
                <a:srgbClr val="000000"/>
              </a:solidFill>
              <a:round/>
            </a:ln>
          </p:spPr>
        </p:pic>
        <p:sp>
          <p:nvSpPr>
            <p:cNvPr id="256" name="TextBox 22"/>
            <p:cNvSpPr/>
            <p:nvPr/>
          </p:nvSpPr>
          <p:spPr>
            <a:xfrm>
              <a:off x="3404880" y="431964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٪۸۵ </a:t>
              </a:r>
              <a:r>
                <a:rPr b="0" lang="en-US" sz="1800" spc="-1" strike="noStrike">
                  <a:solidFill>
                    <a:srgbClr val="000000"/>
                  </a:solidFill>
                  <a:latin typeface="IRANSans"/>
                </a:rPr>
                <a:t>=</a:t>
              </a:r>
              <a:endParaRPr b="0" lang="en-US" sz="1800" spc="-1" strike="noStrike">
                <a:solidFill>
                  <a:srgbClr val="000000"/>
                </a:solidFill>
                <a:latin typeface="Arial"/>
              </a:endParaRPr>
            </a:p>
          </p:txBody>
        </p:sp>
      </p:grpSp>
      <p:grpSp>
        <p:nvGrpSpPr>
          <p:cNvPr id="257" name="Group 26"/>
          <p:cNvGrpSpPr/>
          <p:nvPr/>
        </p:nvGrpSpPr>
        <p:grpSpPr>
          <a:xfrm>
            <a:off x="704520" y="5246280"/>
            <a:ext cx="3510720" cy="955440"/>
            <a:chOff x="704520" y="5246280"/>
            <a:chExt cx="3510720" cy="955440"/>
          </a:xfrm>
        </p:grpSpPr>
        <p:pic>
          <p:nvPicPr>
            <p:cNvPr id="258" name="Picture 12" descr=""/>
            <p:cNvPicPr/>
            <p:nvPr/>
          </p:nvPicPr>
          <p:blipFill>
            <a:blip r:embed="rId7"/>
            <a:stretch/>
          </p:blipFill>
          <p:spPr>
            <a:xfrm>
              <a:off x="704520" y="5246280"/>
              <a:ext cx="2719800" cy="955440"/>
            </a:xfrm>
            <a:prstGeom prst="rect">
              <a:avLst/>
            </a:prstGeom>
            <a:ln w="0">
              <a:noFill/>
            </a:ln>
          </p:spPr>
        </p:pic>
        <p:pic>
          <p:nvPicPr>
            <p:cNvPr id="259" name="Picture 13" descr="A red apple with a stem&#10;&#10;Description automatically generated with medium confidence"/>
            <p:cNvPicPr/>
            <p:nvPr/>
          </p:nvPicPr>
          <p:blipFill>
            <a:blip r:embed="rId8"/>
            <a:stretch/>
          </p:blipFill>
          <p:spPr>
            <a:xfrm flipH="1">
              <a:off x="1578960" y="5365080"/>
              <a:ext cx="624960" cy="624960"/>
            </a:xfrm>
            <a:prstGeom prst="rect">
              <a:avLst/>
            </a:prstGeom>
            <a:ln w="0">
              <a:solidFill>
                <a:srgbClr val="000000"/>
              </a:solidFill>
            </a:ln>
          </p:spPr>
        </p:pic>
        <p:pic>
          <p:nvPicPr>
            <p:cNvPr id="260" name="Picture 17" descr="An orange with a green leaf&#10;&#10;Description automatically generated with medium confidence"/>
            <p:cNvPicPr/>
            <p:nvPr/>
          </p:nvPicPr>
          <p:blipFill>
            <a:blip r:embed="rId9"/>
            <a:srcRect l="41801" t="16097" r="2457" b="14778"/>
            <a:stretch/>
          </p:blipFill>
          <p:spPr>
            <a:xfrm>
              <a:off x="2532240" y="5418720"/>
              <a:ext cx="624960" cy="516240"/>
            </a:xfrm>
            <a:prstGeom prst="rect">
              <a:avLst/>
            </a:prstGeom>
            <a:ln w="0">
              <a:solidFill>
                <a:srgbClr val="000000"/>
              </a:solidFill>
            </a:ln>
          </p:spPr>
        </p:pic>
        <p:sp>
          <p:nvSpPr>
            <p:cNvPr id="261" name="TextBox 23"/>
            <p:cNvSpPr/>
            <p:nvPr/>
          </p:nvSpPr>
          <p:spPr>
            <a:xfrm>
              <a:off x="3400920" y="549216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٪۵۵ </a:t>
              </a:r>
              <a:r>
                <a:rPr b="0" lang="en-US" sz="1800" spc="-1" strike="noStrike">
                  <a:solidFill>
                    <a:srgbClr val="000000"/>
                  </a:solidFill>
                  <a:latin typeface="IRANSans"/>
                </a:rPr>
                <a:t>=</a:t>
              </a:r>
              <a:endParaRPr b="0" lang="en-US" sz="1800" spc="-1" strike="noStrike">
                <a:solidFill>
                  <a:srgbClr val="000000"/>
                </a:solidFill>
                <a:latin typeface="Arial"/>
              </a:endParaRPr>
            </a:p>
          </p:txBody>
        </p:sp>
      </p:grpSp>
      <p:grpSp>
        <p:nvGrpSpPr>
          <p:cNvPr id="262" name="Group 28"/>
          <p:cNvGrpSpPr/>
          <p:nvPr/>
        </p:nvGrpSpPr>
        <p:grpSpPr>
          <a:xfrm>
            <a:off x="4373280" y="4044240"/>
            <a:ext cx="3520800" cy="955440"/>
            <a:chOff x="4373280" y="4044240"/>
            <a:chExt cx="3520800" cy="955440"/>
          </a:xfrm>
        </p:grpSpPr>
        <p:pic>
          <p:nvPicPr>
            <p:cNvPr id="263" name="Picture 15" descr=""/>
            <p:cNvPicPr/>
            <p:nvPr/>
          </p:nvPicPr>
          <p:blipFill>
            <a:blip r:embed="rId10"/>
            <a:stretch/>
          </p:blipFill>
          <p:spPr>
            <a:xfrm>
              <a:off x="4373280" y="4044240"/>
              <a:ext cx="2719800" cy="955440"/>
            </a:xfrm>
            <a:prstGeom prst="rect">
              <a:avLst/>
            </a:prstGeom>
            <a:ln w="0">
              <a:noFill/>
            </a:ln>
          </p:spPr>
        </p:pic>
        <p:pic>
          <p:nvPicPr>
            <p:cNvPr id="264" name="Picture 16" descr="A red apple with a stem&#10;&#10;Description automatically generated with medium confidence"/>
            <p:cNvPicPr/>
            <p:nvPr/>
          </p:nvPicPr>
          <p:blipFill>
            <a:blip r:embed="rId11"/>
            <a:stretch/>
          </p:blipFill>
          <p:spPr>
            <a:xfrm flipH="1">
              <a:off x="5247360" y="4163040"/>
              <a:ext cx="624960" cy="624960"/>
            </a:xfrm>
            <a:prstGeom prst="rect">
              <a:avLst/>
            </a:prstGeom>
            <a:ln w="0">
              <a:solidFill>
                <a:srgbClr val="000000"/>
              </a:solidFill>
            </a:ln>
          </p:spPr>
        </p:pic>
        <p:pic>
          <p:nvPicPr>
            <p:cNvPr id="265" name="Picture 4" descr="پخش انواع سیب سرخ مرغوب - الوند"/>
            <p:cNvPicPr/>
            <p:nvPr/>
          </p:nvPicPr>
          <p:blipFill>
            <a:blip r:embed="rId12"/>
            <a:stretch/>
          </p:blipFill>
          <p:spPr>
            <a:xfrm>
              <a:off x="6166440" y="4226760"/>
              <a:ext cx="659880" cy="494640"/>
            </a:xfrm>
            <a:prstGeom prst="rect">
              <a:avLst/>
            </a:prstGeom>
            <a:ln w="3175">
              <a:solidFill>
                <a:srgbClr val="000000"/>
              </a:solidFill>
              <a:round/>
            </a:ln>
          </p:spPr>
        </p:pic>
        <p:sp>
          <p:nvSpPr>
            <p:cNvPr id="266" name="TextBox 24"/>
            <p:cNvSpPr/>
            <p:nvPr/>
          </p:nvSpPr>
          <p:spPr>
            <a:xfrm>
              <a:off x="7079760" y="428616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٪۹۵ </a:t>
              </a:r>
              <a:r>
                <a:rPr b="0" lang="en-US" sz="1800" spc="-1" strike="noStrike">
                  <a:solidFill>
                    <a:srgbClr val="000000"/>
                  </a:solidFill>
                  <a:latin typeface="IRANSans"/>
                </a:rPr>
                <a:t>=</a:t>
              </a:r>
              <a:endParaRPr b="0" lang="en-US" sz="1800" spc="-1" strike="noStrike">
                <a:solidFill>
                  <a:srgbClr val="000000"/>
                </a:solidFill>
                <a:latin typeface="Arial"/>
              </a:endParaRPr>
            </a:p>
          </p:txBody>
        </p:sp>
      </p:grpSp>
      <p:sp>
        <p:nvSpPr>
          <p:cNvPr id="267" name="TextBox 25"/>
          <p:cNvSpPr/>
          <p:nvPr/>
        </p:nvSpPr>
        <p:spPr>
          <a:xfrm>
            <a:off x="7093440" y="5418720"/>
            <a:ext cx="8143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٪۱۲ </a:t>
            </a:r>
            <a:r>
              <a:rPr b="0" lang="en-US" sz="1800" spc="-1" strike="noStrike">
                <a:solidFill>
                  <a:srgbClr val="000000"/>
                </a:solidFill>
                <a:latin typeface="IRANSans"/>
              </a:rPr>
              <a:t>=</a:t>
            </a:r>
            <a:endParaRPr b="0" lang="en-US" sz="1800" spc="-1" strike="noStrike">
              <a:solidFill>
                <a:srgbClr val="000000"/>
              </a:solidFill>
              <a:latin typeface="Arial"/>
            </a:endParaRPr>
          </a:p>
        </p:txBody>
      </p:sp>
      <p:sp>
        <p:nvSpPr>
          <p:cNvPr id="268" name="Left Brace 29"/>
          <p:cNvSpPr/>
          <p:nvPr/>
        </p:nvSpPr>
        <p:spPr>
          <a:xfrm flipH="1">
            <a:off x="7694640" y="3876840"/>
            <a:ext cx="1018440" cy="2324880"/>
          </a:xfrm>
          <a:prstGeom prst="leftBrace">
            <a:avLst>
              <a:gd name="adj1" fmla="val 74228"/>
              <a:gd name="adj2" fmla="val 50000"/>
            </a:avLst>
          </a:prstGeom>
          <a:noFill/>
          <a:ln w="38100">
            <a:solidFill>
              <a:srgbClr val="000000"/>
            </a:solidFill>
          </a:ln>
        </p:spPr>
        <p:style>
          <a:lnRef idx="1">
            <a:schemeClr val="accent1"/>
          </a:lnRef>
          <a:fillRef idx="0">
            <a:schemeClr val="accent1"/>
          </a:fillRef>
          <a:effectRef idx="0">
            <a:schemeClr val="accent1"/>
          </a:effectRef>
          <a:fontRef idx="minor"/>
        </p:style>
        <p:txBody>
          <a:bodyPr lIns="90000" rIns="90000" tIns="45000" bIns="45000" anchor="ctr" vert="vert" rot="5400000">
            <a:noAutofit/>
          </a:bodyPr>
          <a:p>
            <a:pPr algn="ctr">
              <a:lnSpc>
                <a:spcPct val="100000"/>
              </a:lnSpc>
            </a:pPr>
            <a:endParaRPr b="1" lang="da-DK" sz="2000" spc="-1" strike="noStrike">
              <a:solidFill>
                <a:srgbClr val="000000"/>
              </a:solidFill>
              <a:latin typeface="IRANSans"/>
              <a:ea typeface="EB Garamond"/>
            </a:endParaRPr>
          </a:p>
        </p:txBody>
      </p:sp>
      <p:grpSp>
        <p:nvGrpSpPr>
          <p:cNvPr id="269" name="Group 33"/>
          <p:cNvGrpSpPr/>
          <p:nvPr/>
        </p:nvGrpSpPr>
        <p:grpSpPr>
          <a:xfrm>
            <a:off x="8808840" y="4654800"/>
            <a:ext cx="3620160" cy="638280"/>
            <a:chOff x="8808840" y="4654800"/>
            <a:chExt cx="3620160" cy="638280"/>
          </a:xfrm>
        </p:grpSpPr>
        <p:sp>
          <p:nvSpPr>
            <p:cNvPr id="270" name="TextBox 31"/>
            <p:cNvSpPr/>
            <p:nvPr/>
          </p:nvSpPr>
          <p:spPr>
            <a:xfrm>
              <a:off x="8808840" y="4654800"/>
              <a:ext cx="3620160" cy="638280"/>
            </a:xfrm>
            <a:prstGeom prst="rect">
              <a:avLst/>
            </a:prstGeom>
            <a:noFill/>
            <a:ln w="0">
              <a:noFill/>
            </a:ln>
          </p:spPr>
          <p:style>
            <a:lnRef idx="0"/>
            <a:fillRef idx="0"/>
            <a:effectRef idx="0"/>
            <a:fontRef idx="minor"/>
          </p:style>
          <p:txBody>
            <a:bodyPr lIns="90000" rIns="90000" tIns="45000" bIns="45000" anchor="t">
              <a:spAutoFit/>
            </a:bodyPr>
            <a:p>
              <a:pPr rtl="1">
                <a:lnSpc>
                  <a:spcPct val="100000"/>
                </a:lnSpc>
              </a:pPr>
              <a:r>
                <a:rPr b="0" lang="fa-IR" sz="3600" spc="-1" strike="noStrike">
                  <a:solidFill>
                    <a:srgbClr val="000000"/>
                  </a:solidFill>
                  <a:latin typeface="IRANSans"/>
                  <a:cs typeface="IRANSans"/>
                </a:rPr>
                <a:t>٪۷۸</a:t>
              </a:r>
              <a:r>
                <a:rPr b="0" lang="en-US" sz="3600" spc="-1" strike="noStrike">
                  <a:solidFill>
                    <a:srgbClr val="000000"/>
                  </a:solidFill>
                  <a:latin typeface="IRANSans"/>
                </a:rPr>
                <a:t> </a:t>
              </a:r>
              <a:endParaRPr b="0" lang="en-US" sz="3600" spc="-1" strike="noStrike">
                <a:solidFill>
                  <a:srgbClr val="000000"/>
                </a:solidFill>
                <a:latin typeface="Arial"/>
              </a:endParaRPr>
            </a:p>
          </p:txBody>
        </p:sp>
        <p:pic>
          <p:nvPicPr>
            <p:cNvPr id="271" name="Picture 32" descr="A red apple with a stem&#10;&#10;Description automatically generated with medium confidence"/>
            <p:cNvPicPr/>
            <p:nvPr/>
          </p:nvPicPr>
          <p:blipFill>
            <a:blip r:embed="rId13"/>
            <a:stretch/>
          </p:blipFill>
          <p:spPr>
            <a:xfrm flipH="1">
              <a:off x="9548280" y="4760640"/>
              <a:ext cx="388800" cy="388800"/>
            </a:xfrm>
            <a:prstGeom prst="rect">
              <a:avLst/>
            </a:prstGeom>
            <a:ln w="0">
              <a:solidFill>
                <a:srgbClr val="000000"/>
              </a:solidFill>
            </a:ln>
          </p:spPr>
        </p:pic>
      </p:grpSp>
      <p:cxnSp>
        <p:nvCxnSpPr>
          <p:cNvPr id="272" name="Straight Connector 6"/>
          <p:cNvCxnSpPr/>
          <p:nvPr/>
        </p:nvCxnSpPr>
        <p:spPr>
          <a:xfrm flipH="1">
            <a:off x="4215600" y="5150520"/>
            <a:ext cx="3779640" cy="1051920"/>
          </a:xfrm>
          <a:prstGeom prst="straightConnector1">
            <a:avLst/>
          </a:prstGeom>
          <a:ln w="76200">
            <a:solidFill>
              <a:srgbClr val="c00000"/>
            </a:solidFill>
          </a:ln>
        </p:spPr>
      </p:cxnSp>
      <p:cxnSp>
        <p:nvCxnSpPr>
          <p:cNvPr id="273" name="Straight Connector 9"/>
          <p:cNvCxnSpPr/>
          <p:nvPr/>
        </p:nvCxnSpPr>
        <p:spPr>
          <a:xfrm>
            <a:off x="4262760" y="5117040"/>
            <a:ext cx="3779640" cy="1051920"/>
          </a:xfrm>
          <a:prstGeom prst="straightConnector1">
            <a:avLst/>
          </a:prstGeom>
          <a:ln w="76200">
            <a:solidFill>
              <a:srgbClr val="c00000"/>
            </a:solidFill>
          </a:ln>
        </p:spPr>
      </p:cxn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275"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چقدر نمونه‌ی یادگیری  در تصمیم گیری برای نمونه  اثر گذار است؟</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مدل جدید: تصمیم متشکل از ترکیبی از پاسخ‌ها بر اساس نمونه‌های </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به ازای هر نمونه یادگیری یک تصمیم برای نمونه‌ی  گرفته شود: </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جواب‌ها میانگین گرفته بشوند: </a:t>
            </a:r>
            <a:endParaRPr b="0" lang="da-DK" sz="2400" spc="-1" strike="noStrike">
              <a:solidFill>
                <a:srgbClr val="000000"/>
              </a:solidFill>
              <a:latin typeface="Calibri"/>
            </a:endParaRPr>
          </a:p>
        </p:txBody>
      </p:sp>
      <p:grpSp>
        <p:nvGrpSpPr>
          <p:cNvPr id="276" name="Group 33"/>
          <p:cNvGrpSpPr/>
          <p:nvPr/>
        </p:nvGrpSpPr>
        <p:grpSpPr>
          <a:xfrm>
            <a:off x="7205760" y="4472640"/>
            <a:ext cx="4048920" cy="638280"/>
            <a:chOff x="7205760" y="4472640"/>
            <a:chExt cx="4048920" cy="638280"/>
          </a:xfrm>
        </p:grpSpPr>
        <p:sp>
          <p:nvSpPr>
            <p:cNvPr id="277" name="TextBox 31"/>
            <p:cNvSpPr/>
            <p:nvPr/>
          </p:nvSpPr>
          <p:spPr>
            <a:xfrm>
              <a:off x="7205760" y="4472640"/>
              <a:ext cx="4048920" cy="638280"/>
            </a:xfrm>
            <a:prstGeom prst="rect">
              <a:avLst/>
            </a:prstGeom>
            <a:noFill/>
            <a:ln w="0">
              <a:noFill/>
            </a:ln>
          </p:spPr>
          <p:style>
            <a:lnRef idx="0"/>
            <a:fillRef idx="0"/>
            <a:effectRef idx="0"/>
            <a:fontRef idx="minor"/>
          </p:style>
          <p:txBody>
            <a:bodyPr lIns="90000" rIns="90000" tIns="45000" bIns="45000" anchor="t">
              <a:spAutoFit/>
            </a:bodyPr>
            <a:p>
              <a:pPr rtl="1">
                <a:lnSpc>
                  <a:spcPct val="100000"/>
                </a:lnSpc>
              </a:pPr>
              <a:r>
                <a:rPr b="0" i="1" lang="fa-IR" sz="3600" spc="-1" strike="noStrike">
                  <a:solidFill>
                    <a:srgbClr val="000000"/>
                  </a:solidFill>
                  <a:latin typeface="IRANSans"/>
                  <a:cs typeface="IRANSans"/>
                </a:rPr>
                <a:t>٪۱۰۰</a:t>
              </a:r>
              <a:r>
                <a:rPr b="0" i="1" lang="en-US" sz="3600" spc="-1" strike="noStrike">
                  <a:solidFill>
                    <a:srgbClr val="000000"/>
                  </a:solidFill>
                  <a:latin typeface="Calibri"/>
                </a:rPr>
                <a:t> </a:t>
              </a:r>
              <a:r>
                <a:rPr b="0" lang="en-US" sz="3600" spc="-1" strike="noStrike">
                  <a:solidFill>
                    <a:srgbClr val="000000"/>
                  </a:solidFill>
                  <a:latin typeface="IRANSans"/>
                </a:rPr>
                <a:t> </a:t>
              </a:r>
              <a:endParaRPr b="0" lang="en-US" sz="3600" spc="-1" strike="noStrike">
                <a:solidFill>
                  <a:srgbClr val="000000"/>
                </a:solidFill>
                <a:latin typeface="Arial"/>
              </a:endParaRPr>
            </a:p>
          </p:txBody>
        </p:sp>
        <p:pic>
          <p:nvPicPr>
            <p:cNvPr id="278" name="Picture 32" descr="A red apple with a stem&#10;&#10;Description automatically generated with medium confidence"/>
            <p:cNvPicPr/>
            <p:nvPr/>
          </p:nvPicPr>
          <p:blipFill>
            <a:blip r:embed="rId1"/>
            <a:stretch/>
          </p:blipFill>
          <p:spPr>
            <a:xfrm flipH="1">
              <a:off x="8490240" y="4590000"/>
              <a:ext cx="434880" cy="388800"/>
            </a:xfrm>
            <a:prstGeom prst="rect">
              <a:avLst/>
            </a:prstGeom>
            <a:ln w="0">
              <a:solidFill>
                <a:srgbClr val="000000"/>
              </a:solidFill>
            </a:ln>
          </p:spPr>
        </p:pic>
      </p:grpSp>
      <p:sp>
        <p:nvSpPr>
          <p:cNvPr id="279" name="TextBox 70"/>
          <p:cNvSpPr/>
          <p:nvPr/>
        </p:nvSpPr>
        <p:spPr>
          <a:xfrm>
            <a:off x="3508920" y="4218120"/>
            <a:ext cx="1423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US" sz="1800" spc="-1" strike="noStrike">
                <a:solidFill>
                  <a:srgbClr val="000000"/>
                </a:solidFill>
                <a:latin typeface="IRANSans"/>
              </a:rPr>
              <a:t> </a:t>
            </a:r>
            <a:r>
              <a:rPr b="0" lang="en-US" sz="1800" spc="-1" strike="noStrike">
                <a:solidFill>
                  <a:srgbClr val="000000"/>
                </a:solidFill>
                <a:latin typeface="IRANSans"/>
              </a:rPr>
              <a:t>=</a:t>
            </a:r>
            <a:r>
              <a:rPr b="0" lang="en-US" sz="1800" spc="-1" strike="noStrike">
                <a:solidFill>
                  <a:srgbClr val="000000"/>
                </a:solidFill>
                <a:latin typeface="IRANSans"/>
              </a:rPr>
              <a:t>NA</a:t>
            </a:r>
            <a:endParaRPr b="0" lang="en-US" sz="1800" spc="-1" strike="noStrike">
              <a:solidFill>
                <a:srgbClr val="000000"/>
              </a:solidFill>
              <a:latin typeface="Arial"/>
            </a:endParaRPr>
          </a:p>
        </p:txBody>
      </p:sp>
      <p:pic>
        <p:nvPicPr>
          <p:cNvPr id="280" name="Picture 71" descr="A red apple with a stem&#10;&#10;Description automatically generated with medium confidence"/>
          <p:cNvPicPr/>
          <p:nvPr/>
        </p:nvPicPr>
        <p:blipFill>
          <a:blip r:embed="rId2"/>
          <a:stretch/>
        </p:blipFill>
        <p:spPr>
          <a:xfrm flipH="1">
            <a:off x="1979280" y="4628160"/>
            <a:ext cx="624960" cy="624960"/>
          </a:xfrm>
          <a:prstGeom prst="rect">
            <a:avLst/>
          </a:prstGeom>
          <a:ln w="0">
            <a:solidFill>
              <a:srgbClr val="000000"/>
            </a:solidFill>
          </a:ln>
        </p:spPr>
      </p:pic>
      <p:pic>
        <p:nvPicPr>
          <p:cNvPr id="281" name="Picture 6" descr="زیباترین شعر و متن فارسی در مورد سیب سرخ"/>
          <p:cNvPicPr/>
          <p:nvPr/>
        </p:nvPicPr>
        <p:blipFill>
          <a:blip r:embed="rId3"/>
          <a:stretch/>
        </p:blipFill>
        <p:spPr>
          <a:xfrm>
            <a:off x="476640" y="4030200"/>
            <a:ext cx="486720" cy="715320"/>
          </a:xfrm>
          <a:prstGeom prst="rect">
            <a:avLst/>
          </a:prstGeom>
          <a:ln w="3175">
            <a:solidFill>
              <a:srgbClr val="000000"/>
            </a:solidFill>
            <a:round/>
          </a:ln>
        </p:spPr>
      </p:pic>
      <mc:AlternateContent>
        <mc:Choice xmlns:a14="http://schemas.microsoft.com/office/drawing/2010/main" Requires="a14">
          <p:sp>
            <p:nvSpPr>
              <p:cNvPr id="282" name="TextBox 73"/>
              <p:cNvSpPr txBox="1"/>
              <p:nvPr/>
            </p:nvSpPr>
            <p:spPr>
              <a:xfrm>
                <a:off x="976680" y="4190760"/>
                <a:ext cx="1246320" cy="369000"/>
              </a:xfrm>
              <a:prstGeom prst="rect">
                <a:avLst/>
              </a:prstGeom>
            </p:spPr>
            <p:txBody>
              <a:bodyPr/>
              <a:p>
                <a14:m>
                  <m:oMath xmlns:m="http://schemas.openxmlformats.org/officeDocument/2006/math">
                    <m:r>
                      <m:t xml:space="preserve">𝑔</m:t>
                    </m:r>
                    <m:r>
                      <m:t xml:space="preserve">=</m:t>
                    </m:r>
                    <m:r>
                      <m:t xml:space="preserve">۱</m:t>
                    </m:r>
                  </m:oMath>
                </a14:m>
              </a:p>
            </p:txBody>
          </p:sp>
        </mc:Choice>
        <mc:Fallback/>
      </mc:AlternateContent>
      <p:pic>
        <p:nvPicPr>
          <p:cNvPr id="283" name="Picture 74" descr="An orange with a green leaf&#10;&#10;Description automatically generated with medium confidence"/>
          <p:cNvPicPr/>
          <p:nvPr/>
        </p:nvPicPr>
        <p:blipFill>
          <a:blip r:embed="rId4"/>
          <a:srcRect l="41801" t="16097" r="2457" b="14778"/>
          <a:stretch/>
        </p:blipFill>
        <p:spPr>
          <a:xfrm>
            <a:off x="3061080" y="5783040"/>
            <a:ext cx="624960" cy="516240"/>
          </a:xfrm>
          <a:prstGeom prst="rect">
            <a:avLst/>
          </a:prstGeom>
          <a:ln w="0">
            <a:solidFill>
              <a:srgbClr val="000000"/>
            </a:solidFill>
          </a:ln>
        </p:spPr>
      </p:pic>
      <p:sp>
        <p:nvSpPr>
          <p:cNvPr id="284" name="TextBox 75"/>
          <p:cNvSpPr/>
          <p:nvPr/>
        </p:nvSpPr>
        <p:spPr>
          <a:xfrm>
            <a:off x="3018240" y="5330160"/>
            <a:ext cx="170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US" sz="1800" spc="-1" strike="noStrike">
                <a:solidFill>
                  <a:srgbClr val="000000"/>
                </a:solidFill>
                <a:latin typeface="IRANSans"/>
              </a:rPr>
              <a:t> </a:t>
            </a:r>
            <a:r>
              <a:rPr b="0" lang="en-US" sz="1800" spc="-1" strike="noStrike">
                <a:solidFill>
                  <a:srgbClr val="000000"/>
                </a:solidFill>
                <a:latin typeface="IRANSans"/>
              </a:rPr>
              <a:t>=</a:t>
            </a:r>
            <a:r>
              <a:rPr b="0" lang="en-US" sz="1800" spc="-1" strike="noStrike">
                <a:solidFill>
                  <a:srgbClr val="000000"/>
                </a:solidFill>
                <a:latin typeface="IRANSans"/>
              </a:rPr>
              <a:t>NA</a:t>
            </a:r>
            <a:endParaRPr b="0" lang="en-US" sz="1800" spc="-1" strike="noStrike">
              <a:solidFill>
                <a:srgbClr val="000000"/>
              </a:solidFill>
              <a:latin typeface="Arial"/>
            </a:endParaRPr>
          </a:p>
        </p:txBody>
      </p:sp>
      <p:pic>
        <p:nvPicPr>
          <p:cNvPr id="285" name="Picture 4" descr="پخش انواع سیب سرخ مرغوب - الوند"/>
          <p:cNvPicPr/>
          <p:nvPr/>
        </p:nvPicPr>
        <p:blipFill>
          <a:blip r:embed="rId5"/>
          <a:stretch/>
        </p:blipFill>
        <p:spPr>
          <a:xfrm>
            <a:off x="606960" y="5661720"/>
            <a:ext cx="659880" cy="494640"/>
          </a:xfrm>
          <a:prstGeom prst="rect">
            <a:avLst/>
          </a:prstGeom>
          <a:ln w="3175">
            <a:solidFill>
              <a:srgbClr val="000000"/>
            </a:solidFill>
            <a:round/>
          </a:ln>
        </p:spPr>
      </p:pic>
      <p:pic>
        <p:nvPicPr>
          <p:cNvPr id="286" name="Picture 12" descr="طرز تهیه سیب زمینی سرخ شده ترد به روشی جالب و کاربردی که حتماً آن را می ..."/>
          <p:cNvPicPr/>
          <p:nvPr/>
        </p:nvPicPr>
        <p:blipFill>
          <a:blip r:embed="rId6"/>
          <a:stretch/>
        </p:blipFill>
        <p:spPr>
          <a:xfrm>
            <a:off x="4768560" y="4147920"/>
            <a:ext cx="684000" cy="455040"/>
          </a:xfrm>
          <a:prstGeom prst="rect">
            <a:avLst/>
          </a:prstGeom>
          <a:ln w="0">
            <a:noFill/>
          </a:ln>
        </p:spPr>
      </p:pic>
      <mc:AlternateContent>
        <mc:Choice xmlns:a14="http://schemas.microsoft.com/office/drawing/2010/main" Requires="a14">
          <p:sp>
            <p:nvSpPr>
              <p:cNvPr id="287" name="TextBox 78"/>
              <p:cNvSpPr txBox="1"/>
              <p:nvPr/>
            </p:nvSpPr>
            <p:spPr>
              <a:xfrm>
                <a:off x="976680" y="5145480"/>
                <a:ext cx="775440" cy="369000"/>
              </a:xfrm>
              <a:prstGeom prst="rect">
                <a:avLst/>
              </a:prstGeom>
            </p:spPr>
            <p:txBody>
              <a:bodyPr/>
              <a:p>
                <a14:m>
                  <m:oMath xmlns:m="http://schemas.openxmlformats.org/officeDocument/2006/math">
                    <m:r>
                      <m:t xml:space="preserve">𝑔</m:t>
                    </m:r>
                    <m:r>
                      <m:t xml:space="preserve">=</m:t>
                    </m:r>
                    <m:r>
                      <m:t xml:space="preserve">۱</m:t>
                    </m:r>
                  </m:oMath>
                </a14:m>
              </a:p>
            </p:txBody>
          </p:sp>
        </mc:Choice>
        <mc:Fallback/>
      </mc:AlternateContent>
      <p:cxnSp>
        <p:nvCxnSpPr>
          <p:cNvPr id="288" name="Straight Connector 79"/>
          <p:cNvCxnSpPr>
            <a:stCxn id="280" idx="3"/>
            <a:endCxn id="281" idx="3"/>
          </p:cNvCxnSpPr>
          <p:nvPr/>
        </p:nvCxnSpPr>
        <p:spPr>
          <a:xfrm flipH="1" flipV="1">
            <a:off x="963360" y="4387680"/>
            <a:ext cx="1641240" cy="553320"/>
          </a:xfrm>
          <a:prstGeom prst="straightConnector1">
            <a:avLst/>
          </a:prstGeom>
          <a:ln>
            <a:solidFill>
              <a:srgbClr val="4472c4"/>
            </a:solidFill>
          </a:ln>
        </p:spPr>
      </p:cxnSp>
      <p:cxnSp>
        <p:nvCxnSpPr>
          <p:cNvPr id="289" name="Straight Connector 80"/>
          <p:cNvCxnSpPr>
            <a:stCxn id="280" idx="2"/>
            <a:endCxn id="285" idx="0"/>
          </p:cNvCxnSpPr>
          <p:nvPr/>
        </p:nvCxnSpPr>
        <p:spPr>
          <a:xfrm flipH="1">
            <a:off x="936720" y="5253120"/>
            <a:ext cx="1355400" cy="408960"/>
          </a:xfrm>
          <a:prstGeom prst="straightConnector1">
            <a:avLst/>
          </a:prstGeom>
          <a:ln>
            <a:solidFill>
              <a:srgbClr val="4472c4"/>
            </a:solidFill>
          </a:ln>
        </p:spPr>
      </p:cxnSp>
      <p:cxnSp>
        <p:nvCxnSpPr>
          <p:cNvPr id="290" name="Straight Connector 81"/>
          <p:cNvCxnSpPr>
            <a:stCxn id="280" idx="2"/>
            <a:endCxn id="283" idx="0"/>
          </p:cNvCxnSpPr>
          <p:nvPr/>
        </p:nvCxnSpPr>
        <p:spPr>
          <a:xfrm>
            <a:off x="2291760" y="5253120"/>
            <a:ext cx="1082160" cy="530280"/>
          </a:xfrm>
          <a:prstGeom prst="straightConnector1">
            <a:avLst/>
          </a:prstGeom>
          <a:ln>
            <a:solidFill>
              <a:srgbClr val="4472c4"/>
            </a:solidFill>
          </a:ln>
        </p:spPr>
      </p:cxnSp>
      <p:cxnSp>
        <p:nvCxnSpPr>
          <p:cNvPr id="291" name="Straight Connector 82"/>
          <p:cNvCxnSpPr>
            <a:stCxn id="280" idx="1"/>
            <a:endCxn id="286" idx="1"/>
          </p:cNvCxnSpPr>
          <p:nvPr/>
        </p:nvCxnSpPr>
        <p:spPr>
          <a:xfrm flipV="1">
            <a:off x="1979280" y="4375440"/>
            <a:ext cx="2789640" cy="565560"/>
          </a:xfrm>
          <a:prstGeom prst="straightConnector1">
            <a:avLst/>
          </a:prstGeom>
          <a:ln>
            <a:solidFill>
              <a:srgbClr val="4472c4"/>
            </a:solidFill>
          </a:ln>
        </p:spPr>
      </p:cxnSp>
      <p:sp>
        <p:nvSpPr>
          <p:cNvPr id="292" name="Rectangle 83"/>
          <p:cNvSpPr/>
          <p:nvPr/>
        </p:nvSpPr>
        <p:spPr>
          <a:xfrm>
            <a:off x="208800" y="3945960"/>
            <a:ext cx="5396760" cy="2546640"/>
          </a:xfrm>
          <a:prstGeom prst="rect">
            <a:avLst/>
          </a:prstGeom>
          <a:no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294"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چقدر نمونه‌ی یادگیری  در تصمیم گیری برای نمونه  اثر گذار است؟</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مدل جدید: تصمیم متشکل از ترکیبی از پاسخ‌ها بر اساس نمونه‌های </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به ازای هر نمونه یادگیری یک تصمیم برای نمونه‌ی  گرفته شود: </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جواب‌ها میانگین گرفته بشوند: </a:t>
            </a:r>
            <a:endParaRPr b="0" lang="da-DK" sz="2400" spc="-1" strike="noStrike">
              <a:solidFill>
                <a:srgbClr val="000000"/>
              </a:solidFill>
              <a:latin typeface="Calibri"/>
            </a:endParaRPr>
          </a:p>
        </p:txBody>
      </p:sp>
      <p:sp>
        <p:nvSpPr>
          <p:cNvPr id="295" name="TextBox 25"/>
          <p:cNvSpPr/>
          <p:nvPr/>
        </p:nvSpPr>
        <p:spPr>
          <a:xfrm>
            <a:off x="3508920" y="4218120"/>
            <a:ext cx="1423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US" sz="1800" spc="-1" strike="noStrike">
                <a:solidFill>
                  <a:srgbClr val="000000"/>
                </a:solidFill>
                <a:latin typeface="IRANSans"/>
              </a:rPr>
              <a:t> </a:t>
            </a:r>
            <a:r>
              <a:rPr b="0" lang="en-US" sz="1800" spc="-1" strike="noStrike">
                <a:solidFill>
                  <a:srgbClr val="000000"/>
                </a:solidFill>
                <a:latin typeface="IRANSans"/>
              </a:rPr>
              <a:t>=</a:t>
            </a:r>
            <a:r>
              <a:rPr b="0" lang="en-US" sz="1800" spc="-1" strike="noStrike">
                <a:solidFill>
                  <a:srgbClr val="000000"/>
                </a:solidFill>
                <a:latin typeface="IRANSans"/>
              </a:rPr>
              <a:t>NA</a:t>
            </a:r>
            <a:endParaRPr b="0" lang="en-US" sz="1800" spc="-1" strike="noStrike">
              <a:solidFill>
                <a:srgbClr val="000000"/>
              </a:solidFill>
              <a:latin typeface="Arial"/>
            </a:endParaRPr>
          </a:p>
        </p:txBody>
      </p:sp>
      <p:pic>
        <p:nvPicPr>
          <p:cNvPr id="296" name="Picture 3" descr="A red apple with a stem&#10;&#10;Description automatically generated with medium confidence"/>
          <p:cNvPicPr/>
          <p:nvPr/>
        </p:nvPicPr>
        <p:blipFill>
          <a:blip r:embed="rId1"/>
          <a:stretch/>
        </p:blipFill>
        <p:spPr>
          <a:xfrm flipH="1">
            <a:off x="1979280" y="4628160"/>
            <a:ext cx="624960" cy="624960"/>
          </a:xfrm>
          <a:prstGeom prst="rect">
            <a:avLst/>
          </a:prstGeom>
          <a:ln w="0">
            <a:solidFill>
              <a:srgbClr val="000000"/>
            </a:solidFill>
          </a:ln>
        </p:spPr>
      </p:pic>
      <p:pic>
        <p:nvPicPr>
          <p:cNvPr id="297" name="Picture 6" descr="زیباترین شعر و متن فارسی در مورد سیب سرخ"/>
          <p:cNvPicPr/>
          <p:nvPr/>
        </p:nvPicPr>
        <p:blipFill>
          <a:blip r:embed="rId2"/>
          <a:stretch/>
        </p:blipFill>
        <p:spPr>
          <a:xfrm>
            <a:off x="476640" y="4030200"/>
            <a:ext cx="486720" cy="715320"/>
          </a:xfrm>
          <a:prstGeom prst="rect">
            <a:avLst/>
          </a:prstGeom>
          <a:ln w="3175">
            <a:solidFill>
              <a:srgbClr val="000000"/>
            </a:solidFill>
            <a:round/>
          </a:ln>
        </p:spPr>
      </p:pic>
      <mc:AlternateContent>
        <mc:Choice xmlns:a14="http://schemas.microsoft.com/office/drawing/2010/main" Requires="a14">
          <p:sp>
            <p:nvSpPr>
              <p:cNvPr id="298" name="TextBox 11"/>
              <p:cNvSpPr txBox="1"/>
              <p:nvPr/>
            </p:nvSpPr>
            <p:spPr>
              <a:xfrm>
                <a:off x="976680" y="4190760"/>
                <a:ext cx="1246320" cy="369000"/>
              </a:xfrm>
              <a:prstGeom prst="rect">
                <a:avLst/>
              </a:prstGeom>
            </p:spPr>
            <p:txBody>
              <a:bodyPr/>
              <a:p>
                <a14:m>
                  <m:oMath xmlns:m="http://schemas.openxmlformats.org/officeDocument/2006/math">
                    <m:r>
                      <m:t xml:space="preserve">𝑔</m:t>
                    </m:r>
                    <m:r>
                      <m:t xml:space="preserve">=</m:t>
                    </m:r>
                    <m:r>
                      <m:t xml:space="preserve">۱</m:t>
                    </m:r>
                  </m:oMath>
                </a14:m>
              </a:p>
            </p:txBody>
          </p:sp>
        </mc:Choice>
        <mc:Fallback/>
      </mc:AlternateContent>
      <p:pic>
        <p:nvPicPr>
          <p:cNvPr id="299" name="Picture 14" descr="An orange with a green leaf&#10;&#10;Description automatically generated with medium confidence"/>
          <p:cNvPicPr/>
          <p:nvPr/>
        </p:nvPicPr>
        <p:blipFill>
          <a:blip r:embed="rId3"/>
          <a:srcRect l="41801" t="16097" r="2457" b="14778"/>
          <a:stretch/>
        </p:blipFill>
        <p:spPr>
          <a:xfrm>
            <a:off x="3061080" y="5783040"/>
            <a:ext cx="624960" cy="516240"/>
          </a:xfrm>
          <a:prstGeom prst="rect">
            <a:avLst/>
          </a:prstGeom>
          <a:ln w="0">
            <a:solidFill>
              <a:srgbClr val="000000"/>
            </a:solidFill>
          </a:ln>
        </p:spPr>
      </p:pic>
      <p:sp>
        <p:nvSpPr>
          <p:cNvPr id="300" name="TextBox 21"/>
          <p:cNvSpPr/>
          <p:nvPr/>
        </p:nvSpPr>
        <p:spPr>
          <a:xfrm>
            <a:off x="3018240" y="5330160"/>
            <a:ext cx="170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۰ </a:t>
            </a:r>
            <a:r>
              <a:rPr b="0" lang="en-US" sz="1800" spc="-1" strike="noStrike">
                <a:solidFill>
                  <a:srgbClr val="000000"/>
                </a:solidFill>
                <a:latin typeface="IRANSans"/>
              </a:rPr>
              <a:t>=</a:t>
            </a:r>
            <a:endParaRPr b="0" lang="en-US" sz="1800" spc="-1" strike="noStrike">
              <a:solidFill>
                <a:srgbClr val="000000"/>
              </a:solidFill>
              <a:latin typeface="Arial"/>
            </a:endParaRPr>
          </a:p>
        </p:txBody>
      </p:sp>
      <p:pic>
        <p:nvPicPr>
          <p:cNvPr id="301" name="Picture 4" descr="پخش انواع سیب سرخ مرغوب - الوند"/>
          <p:cNvPicPr/>
          <p:nvPr/>
        </p:nvPicPr>
        <p:blipFill>
          <a:blip r:embed="rId4"/>
          <a:stretch/>
        </p:blipFill>
        <p:spPr>
          <a:xfrm>
            <a:off x="606960" y="5661720"/>
            <a:ext cx="659880" cy="494640"/>
          </a:xfrm>
          <a:prstGeom prst="rect">
            <a:avLst/>
          </a:prstGeom>
          <a:ln w="3175">
            <a:solidFill>
              <a:srgbClr val="000000"/>
            </a:solidFill>
            <a:round/>
          </a:ln>
        </p:spPr>
      </p:pic>
      <p:pic>
        <p:nvPicPr>
          <p:cNvPr id="302" name="Picture 12" descr="طرز تهیه سیب زمینی سرخ شده ترد به روشی جالب و کاربردی که حتماً آن را می ..."/>
          <p:cNvPicPr/>
          <p:nvPr/>
        </p:nvPicPr>
        <p:blipFill>
          <a:blip r:embed="rId5"/>
          <a:stretch/>
        </p:blipFill>
        <p:spPr>
          <a:xfrm>
            <a:off x="4768560" y="4147920"/>
            <a:ext cx="684000" cy="455040"/>
          </a:xfrm>
          <a:prstGeom prst="rect">
            <a:avLst/>
          </a:prstGeom>
          <a:ln w="0">
            <a:noFill/>
          </a:ln>
        </p:spPr>
      </p:pic>
      <mc:AlternateContent>
        <mc:Choice xmlns:a14="http://schemas.microsoft.com/office/drawing/2010/main" Requires="a14">
          <p:sp>
            <p:nvSpPr>
              <p:cNvPr id="303" name="TextBox 35"/>
              <p:cNvSpPr txBox="1"/>
              <p:nvPr/>
            </p:nvSpPr>
            <p:spPr>
              <a:xfrm>
                <a:off x="976680" y="5145480"/>
                <a:ext cx="775440" cy="369000"/>
              </a:xfrm>
              <a:prstGeom prst="rect">
                <a:avLst/>
              </a:prstGeom>
            </p:spPr>
            <p:txBody>
              <a:bodyPr/>
              <a:p>
                <a14:m>
                  <m:oMath xmlns:m="http://schemas.openxmlformats.org/officeDocument/2006/math">
                    <m:r>
                      <m:t xml:space="preserve">𝑔</m:t>
                    </m:r>
                    <m:r>
                      <m:t xml:space="preserve">=</m:t>
                    </m:r>
                    <m:r>
                      <m:t xml:space="preserve">۱</m:t>
                    </m:r>
                  </m:oMath>
                </a14:m>
              </a:p>
            </p:txBody>
          </p:sp>
        </mc:Choice>
        <mc:Fallback/>
      </mc:AlternateContent>
      <p:cxnSp>
        <p:nvCxnSpPr>
          <p:cNvPr id="304" name="Straight Connector 37"/>
          <p:cNvCxnSpPr>
            <a:stCxn id="296" idx="3"/>
            <a:endCxn id="297" idx="3"/>
          </p:cNvCxnSpPr>
          <p:nvPr/>
        </p:nvCxnSpPr>
        <p:spPr>
          <a:xfrm flipH="1" flipV="1">
            <a:off x="963360" y="4387680"/>
            <a:ext cx="1641240" cy="553320"/>
          </a:xfrm>
          <a:prstGeom prst="straightConnector1">
            <a:avLst/>
          </a:prstGeom>
          <a:ln>
            <a:solidFill>
              <a:srgbClr val="4472c4"/>
            </a:solidFill>
          </a:ln>
        </p:spPr>
      </p:cxnSp>
      <p:cxnSp>
        <p:nvCxnSpPr>
          <p:cNvPr id="305" name="Straight Connector 39"/>
          <p:cNvCxnSpPr>
            <a:stCxn id="296" idx="2"/>
            <a:endCxn id="301" idx="0"/>
          </p:cNvCxnSpPr>
          <p:nvPr/>
        </p:nvCxnSpPr>
        <p:spPr>
          <a:xfrm flipH="1">
            <a:off x="936720" y="5253120"/>
            <a:ext cx="1355400" cy="408960"/>
          </a:xfrm>
          <a:prstGeom prst="straightConnector1">
            <a:avLst/>
          </a:prstGeom>
          <a:ln>
            <a:solidFill>
              <a:srgbClr val="4472c4"/>
            </a:solidFill>
          </a:ln>
        </p:spPr>
      </p:cxnSp>
      <p:cxnSp>
        <p:nvCxnSpPr>
          <p:cNvPr id="306" name="Straight Connector 42"/>
          <p:cNvCxnSpPr>
            <a:stCxn id="296" idx="2"/>
            <a:endCxn id="299" idx="0"/>
          </p:cNvCxnSpPr>
          <p:nvPr/>
        </p:nvCxnSpPr>
        <p:spPr>
          <a:xfrm>
            <a:off x="2291760" y="5253120"/>
            <a:ext cx="1082160" cy="530280"/>
          </a:xfrm>
          <a:prstGeom prst="straightConnector1">
            <a:avLst/>
          </a:prstGeom>
          <a:ln>
            <a:solidFill>
              <a:srgbClr val="4472c4"/>
            </a:solidFill>
          </a:ln>
        </p:spPr>
      </p:cxnSp>
      <p:cxnSp>
        <p:nvCxnSpPr>
          <p:cNvPr id="307" name="Straight Connector 45"/>
          <p:cNvCxnSpPr>
            <a:stCxn id="296" idx="1"/>
            <a:endCxn id="302" idx="1"/>
          </p:cNvCxnSpPr>
          <p:nvPr/>
        </p:nvCxnSpPr>
        <p:spPr>
          <a:xfrm flipV="1">
            <a:off x="1979280" y="4375440"/>
            <a:ext cx="2789640" cy="565560"/>
          </a:xfrm>
          <a:prstGeom prst="straightConnector1">
            <a:avLst/>
          </a:prstGeom>
          <a:ln>
            <a:solidFill>
              <a:srgbClr val="4472c4"/>
            </a:solidFill>
          </a:ln>
        </p:spPr>
      </p:cxnSp>
      <p:sp>
        <p:nvSpPr>
          <p:cNvPr id="308" name="Rectangle 48"/>
          <p:cNvSpPr/>
          <p:nvPr/>
        </p:nvSpPr>
        <p:spPr>
          <a:xfrm>
            <a:off x="208800" y="3945960"/>
            <a:ext cx="5396760" cy="2546640"/>
          </a:xfrm>
          <a:prstGeom prst="rect">
            <a:avLst/>
          </a:prstGeom>
          <a:no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309" name="TextBox 4"/>
          <p:cNvSpPr/>
          <p:nvPr/>
        </p:nvSpPr>
        <p:spPr>
          <a:xfrm>
            <a:off x="7205760" y="4472640"/>
            <a:ext cx="4048920" cy="638280"/>
          </a:xfrm>
          <a:prstGeom prst="rect">
            <a:avLst/>
          </a:prstGeom>
          <a:noFill/>
          <a:ln w="0">
            <a:noFill/>
          </a:ln>
        </p:spPr>
        <p:style>
          <a:lnRef idx="0"/>
          <a:fillRef idx="0"/>
          <a:effectRef idx="0"/>
          <a:fontRef idx="minor"/>
        </p:style>
        <p:txBody>
          <a:bodyPr lIns="90000" rIns="90000" tIns="45000" bIns="45000" anchor="t">
            <a:spAutoFit/>
          </a:bodyPr>
          <a:p>
            <a:pPr rtl="1">
              <a:lnSpc>
                <a:spcPct val="100000"/>
              </a:lnSpc>
            </a:pPr>
            <a:r>
              <a:rPr b="0" i="1" lang="fa-IR" sz="3600" spc="-1" strike="noStrike">
                <a:solidFill>
                  <a:srgbClr val="000000"/>
                </a:solidFill>
                <a:latin typeface="IRANSans"/>
                <a:cs typeface="IRANSans"/>
              </a:rPr>
              <a:t>٪۷۵</a:t>
            </a:r>
            <a:r>
              <a:rPr b="0" i="1" lang="en-US" sz="3600" spc="-1" strike="noStrike">
                <a:solidFill>
                  <a:srgbClr val="000000"/>
                </a:solidFill>
                <a:latin typeface="Calibri"/>
              </a:rPr>
              <a:t> </a:t>
            </a:r>
            <a:r>
              <a:rPr b="0" lang="en-US" sz="3600" spc="-1" strike="noStrike">
                <a:solidFill>
                  <a:srgbClr val="000000"/>
                </a:solidFill>
                <a:latin typeface="IRANSans"/>
              </a:rPr>
              <a:t> </a:t>
            </a:r>
            <a:endParaRPr b="0" lang="en-US" sz="3600" spc="-1" strike="noStrike">
              <a:solidFill>
                <a:srgbClr val="000000"/>
              </a:solidFill>
              <a:latin typeface="Arial"/>
            </a:endParaRPr>
          </a:p>
        </p:txBody>
      </p:sp>
      <p:pic>
        <p:nvPicPr>
          <p:cNvPr id="310" name="Picture 5" descr="A red apple with a stem&#10;&#10;Description automatically generated with medium confidence"/>
          <p:cNvPicPr/>
          <p:nvPr/>
        </p:nvPicPr>
        <p:blipFill>
          <a:blip r:embed="rId6"/>
          <a:stretch/>
        </p:blipFill>
        <p:spPr>
          <a:xfrm flipH="1">
            <a:off x="8490240" y="4590000"/>
            <a:ext cx="434880" cy="388800"/>
          </a:xfrm>
          <a:prstGeom prst="rect">
            <a:avLst/>
          </a:prstGeom>
          <a:ln w="0">
            <a:solidFill>
              <a:srgbClr val="000000"/>
            </a:solid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TextBox 23"/>
          <p:cNvSpPr/>
          <p:nvPr/>
        </p:nvSpPr>
        <p:spPr>
          <a:xfrm>
            <a:off x="4203360" y="4055040"/>
            <a:ext cx="1301400" cy="454680"/>
          </a:xfrm>
          <a:prstGeom prst="rect">
            <a:avLst/>
          </a:prstGeom>
          <a:solidFill>
            <a:schemeClr val="bg1"/>
          </a:solidFill>
          <a:ln w="0">
            <a:noFill/>
          </a:ln>
        </p:spPr>
        <p:style>
          <a:lnRef idx="0"/>
          <a:fillRef idx="0"/>
          <a:effectRef idx="0"/>
          <a:fontRef idx="minor"/>
        </p:style>
        <p:txBody>
          <a:bodyPr lIns="90000" rIns="90000" tIns="45000" bIns="45000" anchor="t">
            <a:spAutoFit/>
          </a:bodyPr>
          <a:p>
            <a:pPr algn="r" rtl="1">
              <a:lnSpc>
                <a:spcPct val="100000"/>
              </a:lnSpc>
            </a:pPr>
            <a:r>
              <a:rPr b="1" lang="fa-IR" sz="1200" spc="-1" strike="noStrike">
                <a:solidFill>
                  <a:srgbClr val="000000"/>
                </a:solidFill>
                <a:latin typeface="IRANSans"/>
                <a:cs typeface="IRANSans"/>
              </a:rPr>
              <a:t>فضای نهفته </a:t>
            </a:r>
            <a:r>
              <a:rPr b="1" lang="en-US" sz="1200" spc="-1" strike="noStrike">
                <a:solidFill>
                  <a:srgbClr val="000000"/>
                </a:solidFill>
                <a:latin typeface="IRANSans"/>
                <a:ea typeface="EB Garamond"/>
              </a:rPr>
              <a:t>(</a:t>
            </a:r>
            <a:r>
              <a:rPr b="1" lang="en-US" sz="1200" spc="-1" strike="noStrike">
                <a:solidFill>
                  <a:srgbClr val="000000"/>
                </a:solidFill>
                <a:latin typeface="IRANSans"/>
                <a:ea typeface="EB Garamond"/>
              </a:rPr>
              <a:t>embedding</a:t>
            </a:r>
            <a:r>
              <a:rPr b="1" lang="en-US" sz="1200" spc="-1" strike="noStrike">
                <a:solidFill>
                  <a:srgbClr val="000000"/>
                </a:solidFill>
                <a:latin typeface="IRANSans"/>
                <a:ea typeface="EB Garamond"/>
              </a:rPr>
              <a:t>)</a:t>
            </a:r>
            <a:endParaRPr b="0" lang="en-US" sz="1200" spc="-1" strike="noStrike">
              <a:solidFill>
                <a:srgbClr val="000000"/>
              </a:solidFill>
              <a:latin typeface="Arial"/>
            </a:endParaRPr>
          </a:p>
        </p:txBody>
      </p:sp>
      <p:sp>
        <p:nvSpPr>
          <p:cNvPr id="31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13" name="TextBox 5"/>
          <p:cNvSpPr/>
          <p:nvPr/>
        </p:nvSpPr>
        <p:spPr>
          <a:xfrm>
            <a:off x="1508760" y="3668400"/>
            <a:ext cx="83952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a:t>
            </a:r>
            <a:endParaRPr b="0" lang="en-US" sz="1600" spc="-1" strike="noStrike">
              <a:solidFill>
                <a:srgbClr val="000000"/>
              </a:solidFill>
              <a:latin typeface="Arial"/>
            </a:endParaRPr>
          </a:p>
        </p:txBody>
      </p:sp>
      <p:sp>
        <p:nvSpPr>
          <p:cNvPr id="314" name="Trapezoid 8"/>
          <p:cNvSpPr/>
          <p:nvPr/>
        </p:nvSpPr>
        <p:spPr>
          <a:xfrm rot="5400000">
            <a:off x="4022640" y="1528200"/>
            <a:ext cx="1445040" cy="288720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2800" spc="-1" strike="noStrike">
                <a:solidFill>
                  <a:schemeClr val="lt1"/>
                </a:solidFill>
                <a:latin typeface="IRANSans"/>
                <a:cs typeface="IRANSans"/>
              </a:rPr>
              <a:t>شبکه‌ی عصبی</a:t>
            </a:r>
            <a:r>
              <a:rPr b="0" lang="en-US" sz="2800" spc="-1" strike="noStrike">
                <a:solidFill>
                  <a:schemeClr val="lt1"/>
                </a:solidFill>
                <a:latin typeface="IRANSans"/>
              </a:rPr>
              <a:t> </a:t>
            </a:r>
            <a:endParaRPr b="0" lang="en-US" sz="2800" spc="-1" strike="noStrike">
              <a:solidFill>
                <a:srgbClr val="000000"/>
              </a:solidFill>
              <a:latin typeface="Arial"/>
            </a:endParaRPr>
          </a:p>
        </p:txBody>
      </p:sp>
      <p:cxnSp>
        <p:nvCxnSpPr>
          <p:cNvPr id="315" name="Straight Arrow Connector 12"/>
          <p:cNvCxnSpPr>
            <a:endCxn id="314" idx="2"/>
          </p:cNvCxnSpPr>
          <p:nvPr/>
        </p:nvCxnSpPr>
        <p:spPr>
          <a:xfrm>
            <a:off x="2689560" y="2972160"/>
            <a:ext cx="612360" cy="360"/>
          </a:xfrm>
          <a:prstGeom prst="straightConnector1">
            <a:avLst/>
          </a:prstGeom>
          <a:ln w="38100">
            <a:solidFill>
              <a:srgbClr val="000000"/>
            </a:solidFill>
            <a:tailEnd len="med" type="triangle" w="med"/>
          </a:ln>
        </p:spPr>
      </p:cxnSp>
      <p:pic>
        <p:nvPicPr>
          <p:cNvPr id="316" name="Picture 4" descr="A red apple with a stem&#10;&#10;Description automatically generated with medium confidence"/>
          <p:cNvPicPr/>
          <p:nvPr/>
        </p:nvPicPr>
        <p:blipFill>
          <a:blip r:embed="rId1"/>
          <a:stretch/>
        </p:blipFill>
        <p:spPr>
          <a:xfrm flipH="1">
            <a:off x="1269000" y="2356920"/>
            <a:ext cx="1311120" cy="1311120"/>
          </a:xfrm>
          <a:prstGeom prst="rect">
            <a:avLst/>
          </a:prstGeom>
          <a:ln w="0">
            <a:solidFill>
              <a:srgbClr val="000000"/>
            </a:solidFill>
          </a:ln>
        </p:spPr>
      </p:pic>
      <p:sp>
        <p:nvSpPr>
          <p:cNvPr id="317" name="Trapezoid 16"/>
          <p:cNvSpPr/>
          <p:nvPr/>
        </p:nvSpPr>
        <p:spPr>
          <a:xfrm rot="5400000">
            <a:off x="7981200" y="3462480"/>
            <a:ext cx="1445040" cy="1814400"/>
          </a:xfrm>
          <a:prstGeom prst="trapezoid">
            <a:avLst>
              <a:gd name="adj" fmla="val 38208"/>
            </a:avLst>
          </a:prstGeom>
          <a:solidFill>
            <a:schemeClr val="accent2"/>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rtl="1">
              <a:lnSpc>
                <a:spcPct val="100000"/>
              </a:lnSpc>
            </a:pPr>
            <a:r>
              <a:rPr b="0" lang="fa-IR" sz="2000" spc="-1" strike="noStrike">
                <a:solidFill>
                  <a:schemeClr val="lt1"/>
                </a:solidFill>
                <a:latin typeface="IRANSans"/>
                <a:cs typeface="IRANSans"/>
              </a:rPr>
              <a:t>شبکه‌ی عصبی  </a:t>
            </a:r>
            <a:endParaRPr b="0" lang="en-US" sz="2000" spc="-1" strike="noStrike">
              <a:solidFill>
                <a:srgbClr val="000000"/>
              </a:solidFill>
              <a:latin typeface="Arial"/>
            </a:endParaRPr>
          </a:p>
        </p:txBody>
      </p:sp>
      <p:sp>
        <p:nvSpPr>
          <p:cNvPr id="318" name="TextBox 32"/>
          <p:cNvSpPr/>
          <p:nvPr/>
        </p:nvSpPr>
        <p:spPr>
          <a:xfrm>
            <a:off x="10090800" y="3954600"/>
            <a:ext cx="1046880" cy="1063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خروجی</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٪۹۹</a:t>
            </a:r>
            <a:endParaRPr b="0" lang="en-US" sz="1600" spc="-1" strike="noStrike">
              <a:solidFill>
                <a:srgbClr val="000000"/>
              </a:solidFill>
              <a:latin typeface="Arial"/>
            </a:endParaRPr>
          </a:p>
        </p:txBody>
      </p:sp>
      <p:cxnSp>
        <p:nvCxnSpPr>
          <p:cNvPr id="319" name="Straight Arrow Connector 34"/>
          <p:cNvCxnSpPr>
            <a:stCxn id="317" idx="0"/>
            <a:endCxn id="318" idx="1"/>
          </p:cNvCxnSpPr>
          <p:nvPr/>
        </p:nvCxnSpPr>
        <p:spPr>
          <a:xfrm>
            <a:off x="9610920" y="4369680"/>
            <a:ext cx="480240" cy="116640"/>
          </a:xfrm>
          <a:prstGeom prst="straightConnector1">
            <a:avLst/>
          </a:prstGeom>
          <a:ln w="38100">
            <a:solidFill>
              <a:srgbClr val="000000"/>
            </a:solidFill>
            <a:tailEnd len="med" type="triangle" w="med"/>
          </a:ln>
        </p:spPr>
      </p:cxnSp>
      <p:cxnSp>
        <p:nvCxnSpPr>
          <p:cNvPr id="320" name="Connector: Elbow 40"/>
          <p:cNvCxnSpPr>
            <a:stCxn id="314" idx="0"/>
            <a:endCxn id="321" idx="0"/>
          </p:cNvCxnSpPr>
          <p:nvPr/>
        </p:nvCxnSpPr>
        <p:spPr>
          <a:xfrm>
            <a:off x="6188760" y="2972160"/>
            <a:ext cx="249120" cy="1004040"/>
          </a:xfrm>
          <a:prstGeom prst="bentConnector2">
            <a:avLst/>
          </a:prstGeom>
          <a:ln w="38100">
            <a:solidFill>
              <a:srgbClr val="000000"/>
            </a:solidFill>
            <a:tailEnd len="med" type="triangle" w="med"/>
          </a:ln>
        </p:spPr>
      </p:cxnSp>
      <p:sp>
        <p:nvSpPr>
          <p:cNvPr id="321" name="Rectangle 49"/>
          <p:cNvSpPr/>
          <p:nvPr/>
        </p:nvSpPr>
        <p:spPr>
          <a:xfrm>
            <a:off x="5478480" y="3975840"/>
            <a:ext cx="1918440" cy="788760"/>
          </a:xfrm>
          <a:prstGeom prst="rect">
            <a:avLst/>
          </a:prstGeom>
          <a:solidFill>
            <a:schemeClr val="accent2">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pic>
        <p:nvPicPr>
          <p:cNvPr id="322" name="Picture 50" descr="A red apple with a stem&#10;&#10;Description automatically generated with medium confidence"/>
          <p:cNvPicPr/>
          <p:nvPr/>
        </p:nvPicPr>
        <p:blipFill>
          <a:blip r:embed="rId2"/>
          <a:stretch/>
        </p:blipFill>
        <p:spPr>
          <a:xfrm flipH="1">
            <a:off x="5546520" y="4183200"/>
            <a:ext cx="402480" cy="402480"/>
          </a:xfrm>
          <a:prstGeom prst="rect">
            <a:avLst/>
          </a:prstGeom>
          <a:ln w="0">
            <a:solidFill>
              <a:srgbClr val="000000"/>
            </a:solidFill>
          </a:ln>
        </p:spPr>
      </p:pic>
      <p:cxnSp>
        <p:nvCxnSpPr>
          <p:cNvPr id="323" name="Straight Arrow Connector 66"/>
          <p:cNvCxnSpPr>
            <a:stCxn id="321" idx="3"/>
            <a:endCxn id="317" idx="2"/>
          </p:cNvCxnSpPr>
          <p:nvPr/>
        </p:nvCxnSpPr>
        <p:spPr>
          <a:xfrm flipV="1">
            <a:off x="7396920" y="4369680"/>
            <a:ext cx="399960" cy="720"/>
          </a:xfrm>
          <a:prstGeom prst="straightConnector1">
            <a:avLst/>
          </a:prstGeom>
          <a:ln w="38100">
            <a:solidFill>
              <a:srgbClr val="000000"/>
            </a:solidFill>
            <a:tailEnd len="med" type="triangle" w="med"/>
          </a:ln>
        </p:spPr>
      </p:cxn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4" name="TextBox 23"/>
          <p:cNvSpPr/>
          <p:nvPr/>
        </p:nvSpPr>
        <p:spPr>
          <a:xfrm>
            <a:off x="4203360" y="4055040"/>
            <a:ext cx="1301400" cy="637200"/>
          </a:xfrm>
          <a:prstGeom prst="rect">
            <a:avLst/>
          </a:prstGeom>
          <a:solidFill>
            <a:schemeClr val="bg1"/>
          </a:solidFill>
          <a:ln w="0">
            <a:noFill/>
          </a:ln>
        </p:spPr>
        <p:style>
          <a:lnRef idx="0"/>
          <a:fillRef idx="0"/>
          <a:effectRef idx="0"/>
          <a:fontRef idx="minor"/>
        </p:style>
        <p:txBody>
          <a:bodyPr lIns="90000" rIns="90000" tIns="45000" bIns="45000" anchor="t">
            <a:spAutoFit/>
          </a:bodyPr>
          <a:p>
            <a:pPr algn="r" rtl="1">
              <a:lnSpc>
                <a:spcPct val="100000"/>
              </a:lnSpc>
            </a:pPr>
            <a:r>
              <a:rPr b="1" lang="fa-IR" sz="1200" spc="-1" strike="noStrike">
                <a:solidFill>
                  <a:srgbClr val="000000"/>
                </a:solidFill>
                <a:latin typeface="IRANSans"/>
                <a:cs typeface="IRANSans"/>
              </a:rPr>
              <a:t>شباهت در فضای نهفته </a:t>
            </a:r>
            <a:r>
              <a:rPr b="1" lang="en-US" sz="1200" spc="-1" strike="noStrike">
                <a:solidFill>
                  <a:srgbClr val="000000"/>
                </a:solidFill>
                <a:latin typeface="IRANSans"/>
                <a:ea typeface="EB Garamond"/>
              </a:rPr>
              <a:t>(</a:t>
            </a:r>
            <a:r>
              <a:rPr b="1" lang="en-US" sz="1200" spc="-1" strike="noStrike">
                <a:solidFill>
                  <a:srgbClr val="000000"/>
                </a:solidFill>
                <a:latin typeface="IRANSans"/>
                <a:ea typeface="EB Garamond"/>
              </a:rPr>
              <a:t>embedding</a:t>
            </a:r>
            <a:r>
              <a:rPr b="1" lang="en-US" sz="1200" spc="-1" strike="noStrike">
                <a:solidFill>
                  <a:srgbClr val="000000"/>
                </a:solidFill>
                <a:latin typeface="IRANSans"/>
                <a:ea typeface="EB Garamond"/>
              </a:rPr>
              <a:t>)</a:t>
            </a:r>
            <a:endParaRPr b="0" lang="en-US" sz="1200" spc="-1" strike="noStrike">
              <a:solidFill>
                <a:srgbClr val="000000"/>
              </a:solidFill>
              <a:latin typeface="Arial"/>
            </a:endParaRPr>
          </a:p>
        </p:txBody>
      </p:sp>
      <p:sp>
        <p:nvSpPr>
          <p:cNvPr id="32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26" name="TextBox 5"/>
          <p:cNvSpPr/>
          <p:nvPr/>
        </p:nvSpPr>
        <p:spPr>
          <a:xfrm>
            <a:off x="1508760" y="3668400"/>
            <a:ext cx="83952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a:t>
            </a:r>
            <a:endParaRPr b="0" lang="en-US" sz="1600" spc="-1" strike="noStrike">
              <a:solidFill>
                <a:srgbClr val="000000"/>
              </a:solidFill>
              <a:latin typeface="Arial"/>
            </a:endParaRPr>
          </a:p>
        </p:txBody>
      </p:sp>
      <p:sp>
        <p:nvSpPr>
          <p:cNvPr id="327" name="Trapezoid 8"/>
          <p:cNvSpPr/>
          <p:nvPr/>
        </p:nvSpPr>
        <p:spPr>
          <a:xfrm rot="5400000">
            <a:off x="4022640" y="1528200"/>
            <a:ext cx="1445040" cy="288720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2800" spc="-1" strike="noStrike">
                <a:solidFill>
                  <a:schemeClr val="lt1"/>
                </a:solidFill>
                <a:latin typeface="IRANSans"/>
                <a:cs typeface="IRANSans"/>
              </a:rPr>
              <a:t>شبکه‌ی عصبی</a:t>
            </a:r>
            <a:r>
              <a:rPr b="0" lang="en-US" sz="2800" spc="-1" strike="noStrike">
                <a:solidFill>
                  <a:schemeClr val="lt1"/>
                </a:solidFill>
                <a:latin typeface="IRANSans"/>
              </a:rPr>
              <a:t> </a:t>
            </a:r>
            <a:endParaRPr b="0" lang="en-US" sz="2800" spc="-1" strike="noStrike">
              <a:solidFill>
                <a:srgbClr val="000000"/>
              </a:solidFill>
              <a:latin typeface="Arial"/>
            </a:endParaRPr>
          </a:p>
        </p:txBody>
      </p:sp>
      <p:cxnSp>
        <p:nvCxnSpPr>
          <p:cNvPr id="328" name="Straight Arrow Connector 12"/>
          <p:cNvCxnSpPr>
            <a:endCxn id="327" idx="2"/>
          </p:cNvCxnSpPr>
          <p:nvPr/>
        </p:nvCxnSpPr>
        <p:spPr>
          <a:xfrm>
            <a:off x="2689560" y="2972160"/>
            <a:ext cx="612360" cy="360"/>
          </a:xfrm>
          <a:prstGeom prst="straightConnector1">
            <a:avLst/>
          </a:prstGeom>
          <a:ln w="38100">
            <a:solidFill>
              <a:srgbClr val="000000"/>
            </a:solidFill>
            <a:tailEnd len="med" type="triangle" w="med"/>
          </a:ln>
        </p:spPr>
      </p:cxnSp>
      <p:pic>
        <p:nvPicPr>
          <p:cNvPr id="329" name="Picture 4" descr="A red apple with a stem&#10;&#10;Description automatically generated with medium confidence"/>
          <p:cNvPicPr/>
          <p:nvPr/>
        </p:nvPicPr>
        <p:blipFill>
          <a:blip r:embed="rId1"/>
          <a:stretch/>
        </p:blipFill>
        <p:spPr>
          <a:xfrm flipH="1">
            <a:off x="1269000" y="2356920"/>
            <a:ext cx="1311120" cy="1311120"/>
          </a:xfrm>
          <a:prstGeom prst="rect">
            <a:avLst/>
          </a:prstGeom>
          <a:ln w="0">
            <a:solidFill>
              <a:srgbClr val="000000"/>
            </a:solidFill>
          </a:ln>
        </p:spPr>
      </p:pic>
      <p:sp>
        <p:nvSpPr>
          <p:cNvPr id="330" name="Trapezoid 16"/>
          <p:cNvSpPr/>
          <p:nvPr/>
        </p:nvSpPr>
        <p:spPr>
          <a:xfrm rot="5400000">
            <a:off x="7981200" y="3462480"/>
            <a:ext cx="1445040" cy="1814400"/>
          </a:xfrm>
          <a:prstGeom prst="trapezoid">
            <a:avLst>
              <a:gd name="adj" fmla="val 38208"/>
            </a:avLst>
          </a:prstGeom>
          <a:solidFill>
            <a:schemeClr val="accent2"/>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rtl="1">
              <a:lnSpc>
                <a:spcPct val="100000"/>
              </a:lnSpc>
              <a:tabLst>
                <a:tab algn="l" pos="0"/>
              </a:tabLst>
            </a:pPr>
            <a:r>
              <a:rPr b="0" lang="fa-IR" sz="2000" spc="-1" strike="noStrike">
                <a:solidFill>
                  <a:srgbClr val="ffffff"/>
                </a:solidFill>
                <a:latin typeface="IRANSans"/>
                <a:cs typeface="IRANSans"/>
              </a:rPr>
              <a:t>شبکه‌ی عصبی  </a:t>
            </a:r>
            <a:endParaRPr b="0" lang="en-US" sz="2000" spc="-1" strike="noStrike">
              <a:solidFill>
                <a:srgbClr val="000000"/>
              </a:solidFill>
              <a:latin typeface="Arial"/>
            </a:endParaRPr>
          </a:p>
        </p:txBody>
      </p:sp>
      <p:sp>
        <p:nvSpPr>
          <p:cNvPr id="331" name="TextBox 30"/>
          <p:cNvSpPr/>
          <p:nvPr/>
        </p:nvSpPr>
        <p:spPr>
          <a:xfrm>
            <a:off x="1011600" y="6027480"/>
            <a:ext cx="167760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 یادگیری</a:t>
            </a:r>
            <a:endParaRPr b="0" lang="en-US" sz="1600" spc="-1" strike="noStrike">
              <a:solidFill>
                <a:srgbClr val="000000"/>
              </a:solidFill>
              <a:latin typeface="Arial"/>
            </a:endParaRPr>
          </a:p>
        </p:txBody>
      </p:sp>
      <p:sp>
        <p:nvSpPr>
          <p:cNvPr id="332" name="Trapezoid 31"/>
          <p:cNvSpPr/>
          <p:nvPr/>
        </p:nvSpPr>
        <p:spPr>
          <a:xfrm rot="5400000">
            <a:off x="4022640" y="3941640"/>
            <a:ext cx="1445040" cy="288720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2800" spc="-1" strike="noStrike">
                <a:solidFill>
                  <a:schemeClr val="lt1"/>
                </a:solidFill>
                <a:latin typeface="IRANSans"/>
                <a:cs typeface="IRANSans"/>
              </a:rPr>
              <a:t>شبکه‌ی عصبی</a:t>
            </a:r>
            <a:r>
              <a:rPr b="0" lang="en-US" sz="2800" spc="-1" strike="noStrike">
                <a:solidFill>
                  <a:schemeClr val="lt1"/>
                </a:solidFill>
                <a:latin typeface="IRANSans"/>
              </a:rPr>
              <a:t> </a:t>
            </a:r>
            <a:endParaRPr b="0" lang="en-US" sz="2800" spc="-1" strike="noStrike">
              <a:solidFill>
                <a:srgbClr val="000000"/>
              </a:solidFill>
              <a:latin typeface="Arial"/>
            </a:endParaRPr>
          </a:p>
        </p:txBody>
      </p:sp>
      <p:sp>
        <p:nvSpPr>
          <p:cNvPr id="333" name="TextBox 32"/>
          <p:cNvSpPr/>
          <p:nvPr/>
        </p:nvSpPr>
        <p:spPr>
          <a:xfrm>
            <a:off x="10090800" y="3954600"/>
            <a:ext cx="1046880" cy="1063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خروجی</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٪۹۱</a:t>
            </a:r>
            <a:endParaRPr b="0" lang="en-US" sz="1600" spc="-1" strike="noStrike">
              <a:solidFill>
                <a:srgbClr val="000000"/>
              </a:solidFill>
              <a:latin typeface="Arial"/>
            </a:endParaRPr>
          </a:p>
        </p:txBody>
      </p:sp>
      <p:cxnSp>
        <p:nvCxnSpPr>
          <p:cNvPr id="334" name="Straight Arrow Connector 33"/>
          <p:cNvCxnSpPr>
            <a:endCxn id="332" idx="2"/>
          </p:cNvCxnSpPr>
          <p:nvPr/>
        </p:nvCxnSpPr>
        <p:spPr>
          <a:xfrm>
            <a:off x="2689560" y="5385240"/>
            <a:ext cx="612360" cy="360"/>
          </a:xfrm>
          <a:prstGeom prst="straightConnector1">
            <a:avLst/>
          </a:prstGeom>
          <a:ln w="38100">
            <a:solidFill>
              <a:srgbClr val="000000"/>
            </a:solidFill>
            <a:tailEnd len="med" type="triangle" w="med"/>
          </a:ln>
        </p:spPr>
      </p:cxnSp>
      <p:cxnSp>
        <p:nvCxnSpPr>
          <p:cNvPr id="335" name="Straight Arrow Connector 34"/>
          <p:cNvCxnSpPr>
            <a:stCxn id="330" idx="0"/>
            <a:endCxn id="333" idx="1"/>
          </p:cNvCxnSpPr>
          <p:nvPr/>
        </p:nvCxnSpPr>
        <p:spPr>
          <a:xfrm>
            <a:off x="9610920" y="4369680"/>
            <a:ext cx="480240" cy="116640"/>
          </a:xfrm>
          <a:prstGeom prst="straightConnector1">
            <a:avLst/>
          </a:prstGeom>
          <a:ln w="38100">
            <a:solidFill>
              <a:srgbClr val="000000"/>
            </a:solidFill>
            <a:tailEnd len="med" type="triangle" w="med"/>
          </a:ln>
        </p:spPr>
      </p:cxnSp>
      <p:cxnSp>
        <p:nvCxnSpPr>
          <p:cNvPr id="336" name="Connector: Elbow 39"/>
          <p:cNvCxnSpPr>
            <a:stCxn id="332" idx="0"/>
            <a:endCxn id="337" idx="2"/>
          </p:cNvCxnSpPr>
          <p:nvPr/>
        </p:nvCxnSpPr>
        <p:spPr>
          <a:xfrm flipV="1">
            <a:off x="6188760" y="4764600"/>
            <a:ext cx="249120" cy="621000"/>
          </a:xfrm>
          <a:prstGeom prst="bentConnector2">
            <a:avLst/>
          </a:prstGeom>
          <a:ln w="38100">
            <a:solidFill>
              <a:srgbClr val="000000"/>
            </a:solidFill>
            <a:tailEnd len="med" type="triangle" w="med"/>
          </a:ln>
        </p:spPr>
      </p:cxnSp>
      <p:cxnSp>
        <p:nvCxnSpPr>
          <p:cNvPr id="338" name="Connector: Elbow 40"/>
          <p:cNvCxnSpPr>
            <a:stCxn id="327" idx="0"/>
            <a:endCxn id="337" idx="0"/>
          </p:cNvCxnSpPr>
          <p:nvPr/>
        </p:nvCxnSpPr>
        <p:spPr>
          <a:xfrm>
            <a:off x="6188760" y="2972160"/>
            <a:ext cx="249120" cy="1004040"/>
          </a:xfrm>
          <a:prstGeom prst="bentConnector2">
            <a:avLst/>
          </a:prstGeom>
          <a:ln w="38100">
            <a:solidFill>
              <a:srgbClr val="000000"/>
            </a:solidFill>
            <a:tailEnd len="med" type="triangle" w="med"/>
          </a:ln>
        </p:spPr>
      </p:cxnSp>
      <p:cxnSp>
        <p:nvCxnSpPr>
          <p:cNvPr id="339" name="Connector: Elbow 43"/>
          <p:cNvCxnSpPr>
            <a:stCxn id="331" idx="3"/>
            <a:endCxn id="337" idx="2"/>
          </p:cNvCxnSpPr>
          <p:nvPr/>
        </p:nvCxnSpPr>
        <p:spPr>
          <a:xfrm flipV="1">
            <a:off x="2689200" y="4764600"/>
            <a:ext cx="3748680" cy="1429560"/>
          </a:xfrm>
          <a:prstGeom prst="bentConnector2">
            <a:avLst/>
          </a:prstGeom>
          <a:ln w="38100">
            <a:solidFill>
              <a:srgbClr val="000000"/>
            </a:solidFill>
            <a:tailEnd len="med" type="triangle" w="med"/>
          </a:ln>
        </p:spPr>
      </p:cxnSp>
      <p:sp>
        <p:nvSpPr>
          <p:cNvPr id="337" name="Rectangle 49"/>
          <p:cNvSpPr/>
          <p:nvPr/>
        </p:nvSpPr>
        <p:spPr>
          <a:xfrm>
            <a:off x="5478480" y="3975840"/>
            <a:ext cx="1918440" cy="788760"/>
          </a:xfrm>
          <a:prstGeom prst="rect">
            <a:avLst/>
          </a:prstGeom>
          <a:solidFill>
            <a:schemeClr val="accent2">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pic>
        <p:nvPicPr>
          <p:cNvPr id="340" name="Picture 50" descr="A red apple with a stem&#10;&#10;Description automatically generated with medium confidence"/>
          <p:cNvPicPr/>
          <p:nvPr/>
        </p:nvPicPr>
        <p:blipFill>
          <a:blip r:embed="rId2"/>
          <a:stretch/>
        </p:blipFill>
        <p:spPr>
          <a:xfrm flipH="1">
            <a:off x="5546520" y="4183200"/>
            <a:ext cx="402480" cy="402480"/>
          </a:xfrm>
          <a:prstGeom prst="rect">
            <a:avLst/>
          </a:prstGeom>
          <a:ln w="0">
            <a:solidFill>
              <a:srgbClr val="000000"/>
            </a:solidFill>
          </a:ln>
        </p:spPr>
      </p:pic>
      <p:pic>
        <p:nvPicPr>
          <p:cNvPr id="341" name="Picture 4" descr="پخش انواع سیب سرخ مرغوب - الوند"/>
          <p:cNvPicPr/>
          <p:nvPr/>
        </p:nvPicPr>
        <p:blipFill>
          <a:blip r:embed="rId3"/>
          <a:stretch/>
        </p:blipFill>
        <p:spPr>
          <a:xfrm>
            <a:off x="1155600" y="4862160"/>
            <a:ext cx="1437480" cy="1077480"/>
          </a:xfrm>
          <a:prstGeom prst="rect">
            <a:avLst/>
          </a:prstGeom>
          <a:ln w="3175">
            <a:solidFill>
              <a:srgbClr val="000000"/>
            </a:solidFill>
            <a:round/>
          </a:ln>
        </p:spPr>
      </p:pic>
      <p:sp>
        <p:nvSpPr>
          <p:cNvPr id="342" name="TextBox 56"/>
          <p:cNvSpPr/>
          <p:nvPr/>
        </p:nvSpPr>
        <p:spPr>
          <a:xfrm>
            <a:off x="1517760" y="6167160"/>
            <a:ext cx="6096240" cy="3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800" spc="-1" strike="noStrike">
                <a:solidFill>
                  <a:srgbClr val="000000"/>
                </a:solidFill>
                <a:latin typeface="IRANSans"/>
                <a:cs typeface="IRANSans"/>
              </a:rPr>
              <a:t>سیب سرخ</a:t>
            </a:r>
            <a:endParaRPr b="0" lang="en-US" sz="1800" spc="-1" strike="noStrike">
              <a:solidFill>
                <a:srgbClr val="000000"/>
              </a:solidFill>
              <a:latin typeface="Arial"/>
            </a:endParaRPr>
          </a:p>
        </p:txBody>
      </p:sp>
      <p:pic>
        <p:nvPicPr>
          <p:cNvPr id="343" name="Picture 4" descr="پخش انواع سیب سرخ مرغوب - الوند"/>
          <p:cNvPicPr/>
          <p:nvPr/>
        </p:nvPicPr>
        <p:blipFill>
          <a:blip r:embed="rId4"/>
          <a:stretch/>
        </p:blipFill>
        <p:spPr>
          <a:xfrm>
            <a:off x="6120720" y="4187880"/>
            <a:ext cx="525240" cy="393480"/>
          </a:xfrm>
          <a:prstGeom prst="rect">
            <a:avLst/>
          </a:prstGeom>
          <a:ln w="3175">
            <a:solidFill>
              <a:srgbClr val="000000"/>
            </a:solidFill>
            <a:round/>
          </a:ln>
        </p:spPr>
      </p:pic>
      <p:sp>
        <p:nvSpPr>
          <p:cNvPr id="344" name="TextBox 58"/>
          <p:cNvSpPr/>
          <p:nvPr/>
        </p:nvSpPr>
        <p:spPr>
          <a:xfrm>
            <a:off x="6804360" y="4091760"/>
            <a:ext cx="604440" cy="1063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p:txBody>
      </p:sp>
      <p:cxnSp>
        <p:nvCxnSpPr>
          <p:cNvPr id="345" name="Straight Arrow Connector 66"/>
          <p:cNvCxnSpPr>
            <a:stCxn id="337" idx="3"/>
            <a:endCxn id="330" idx="2"/>
          </p:cNvCxnSpPr>
          <p:nvPr/>
        </p:nvCxnSpPr>
        <p:spPr>
          <a:xfrm flipV="1">
            <a:off x="7396920" y="4369680"/>
            <a:ext cx="399960" cy="720"/>
          </a:xfrm>
          <a:prstGeom prst="straightConnector1">
            <a:avLst/>
          </a:prstGeom>
          <a:ln w="38100">
            <a:solidFill>
              <a:srgbClr val="000000"/>
            </a:solidFill>
            <a:tailEnd len="med" type="triangle" w="med"/>
          </a:ln>
        </p:spPr>
      </p:cxnSp>
      <mc:AlternateContent>
        <mc:Choice xmlns:a14="http://schemas.microsoft.com/office/drawing/2010/main" Requires="a14">
          <p:sp>
            <p:nvSpPr>
              <p:cNvPr id="346" name="TextBox 1"/>
              <p:cNvSpPr txBox="1"/>
              <p:nvPr/>
            </p:nvSpPr>
            <p:spPr>
              <a:xfrm>
                <a:off x="5868720" y="4231440"/>
                <a:ext cx="269640" cy="276480"/>
              </a:xfrm>
              <a:prstGeom prst="rect">
                <a:avLst/>
              </a:prstGeom>
            </p:spPr>
            <p:txBody>
              <a:bodyPr/>
              <a:p>
                <a14:m>
                  <m:oMath xmlns:m="http://schemas.openxmlformats.org/officeDocument/2006/math">
                    <m:r>
                      <m:t xml:space="preserve">⊗</m:t>
                    </m:r>
                  </m:oMath>
                </a14:m>
              </a:p>
            </p:txBody>
          </p:sp>
        </mc:Choice>
        <mc:Fallback/>
      </mc:AlternateContent>
      <mc:AlternateContent>
        <mc:Choice xmlns:a14="http://schemas.microsoft.com/office/drawing/2010/main" Requires="a14">
          <p:sp>
            <p:nvSpPr>
              <p:cNvPr id="347" name="TextBox 2"/>
              <p:cNvSpPr txBox="1"/>
              <p:nvPr/>
            </p:nvSpPr>
            <p:spPr>
              <a:xfrm>
                <a:off x="6628320" y="4047840"/>
                <a:ext cx="269640" cy="575280"/>
              </a:xfrm>
              <a:prstGeom prst="rect">
                <a:avLst/>
              </a:prstGeom>
            </p:spPr>
            <p:txBody>
              <a:bodyPr/>
              <a:p>
                <a14:m>
                  <m:oMath xmlns:m="http://schemas.openxmlformats.org/officeDocument/2006/math">
                    <m:r>
                      <m:t xml:space="preserve">،</m:t>
                    </m:r>
                  </m:oMath>
                </a14:m>
              </a:p>
            </p:txBody>
          </p:sp>
        </mc:Choice>
        <mc:Fallback/>
      </mc:AlternateContent>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8" name="TextBox 23"/>
          <p:cNvSpPr/>
          <p:nvPr/>
        </p:nvSpPr>
        <p:spPr>
          <a:xfrm>
            <a:off x="4203360" y="4055040"/>
            <a:ext cx="1301400" cy="637200"/>
          </a:xfrm>
          <a:prstGeom prst="rect">
            <a:avLst/>
          </a:prstGeom>
          <a:solidFill>
            <a:schemeClr val="bg1"/>
          </a:solidFill>
          <a:ln w="0">
            <a:noFill/>
          </a:ln>
        </p:spPr>
        <p:style>
          <a:lnRef idx="0"/>
          <a:fillRef idx="0"/>
          <a:effectRef idx="0"/>
          <a:fontRef idx="minor"/>
        </p:style>
        <p:txBody>
          <a:bodyPr lIns="90000" rIns="90000" tIns="45000" bIns="45000" anchor="t">
            <a:spAutoFit/>
          </a:bodyPr>
          <a:p>
            <a:pPr algn="r" rtl="1">
              <a:lnSpc>
                <a:spcPct val="100000"/>
              </a:lnSpc>
            </a:pPr>
            <a:r>
              <a:rPr b="1" lang="fa-IR" sz="1200" spc="-1" strike="noStrike">
                <a:solidFill>
                  <a:srgbClr val="000000"/>
                </a:solidFill>
                <a:latin typeface="IRANSans"/>
                <a:cs typeface="IRANSans"/>
              </a:rPr>
              <a:t>شباهت در فضای نهفته </a:t>
            </a:r>
            <a:r>
              <a:rPr b="1" lang="en-US" sz="1200" spc="-1" strike="noStrike">
                <a:solidFill>
                  <a:srgbClr val="000000"/>
                </a:solidFill>
                <a:latin typeface="IRANSans"/>
                <a:ea typeface="EB Garamond"/>
              </a:rPr>
              <a:t>(</a:t>
            </a:r>
            <a:r>
              <a:rPr b="1" lang="en-US" sz="1200" spc="-1" strike="noStrike">
                <a:solidFill>
                  <a:srgbClr val="000000"/>
                </a:solidFill>
                <a:latin typeface="IRANSans"/>
                <a:ea typeface="EB Garamond"/>
              </a:rPr>
              <a:t>embedding</a:t>
            </a:r>
            <a:r>
              <a:rPr b="1" lang="en-US" sz="1200" spc="-1" strike="noStrike">
                <a:solidFill>
                  <a:srgbClr val="000000"/>
                </a:solidFill>
                <a:latin typeface="IRANSans"/>
                <a:ea typeface="EB Garamond"/>
              </a:rPr>
              <a:t>)</a:t>
            </a:r>
            <a:endParaRPr b="0" lang="en-US" sz="1200" spc="-1" strike="noStrike">
              <a:solidFill>
                <a:srgbClr val="000000"/>
              </a:solidFill>
              <a:latin typeface="Arial"/>
            </a:endParaRPr>
          </a:p>
        </p:txBody>
      </p:sp>
      <p:sp>
        <p:nvSpPr>
          <p:cNvPr id="34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50" name="TextBox 5"/>
          <p:cNvSpPr/>
          <p:nvPr/>
        </p:nvSpPr>
        <p:spPr>
          <a:xfrm>
            <a:off x="1508760" y="3668400"/>
            <a:ext cx="83952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a:t>
            </a:r>
            <a:endParaRPr b="0" lang="en-US" sz="1600" spc="-1" strike="noStrike">
              <a:solidFill>
                <a:srgbClr val="000000"/>
              </a:solidFill>
              <a:latin typeface="Arial"/>
            </a:endParaRPr>
          </a:p>
        </p:txBody>
      </p:sp>
      <p:sp>
        <p:nvSpPr>
          <p:cNvPr id="351" name="Trapezoid 8"/>
          <p:cNvSpPr/>
          <p:nvPr/>
        </p:nvSpPr>
        <p:spPr>
          <a:xfrm rot="5400000">
            <a:off x="4022640" y="1528200"/>
            <a:ext cx="1445040" cy="288720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2800" spc="-1" strike="noStrike">
                <a:solidFill>
                  <a:schemeClr val="lt1"/>
                </a:solidFill>
                <a:latin typeface="IRANSans"/>
                <a:cs typeface="IRANSans"/>
              </a:rPr>
              <a:t>شبکه‌ی عصبی</a:t>
            </a:r>
            <a:r>
              <a:rPr b="0" lang="en-US" sz="2800" spc="-1" strike="noStrike">
                <a:solidFill>
                  <a:schemeClr val="lt1"/>
                </a:solidFill>
                <a:latin typeface="IRANSans"/>
              </a:rPr>
              <a:t> </a:t>
            </a:r>
            <a:endParaRPr b="0" lang="en-US" sz="2800" spc="-1" strike="noStrike">
              <a:solidFill>
                <a:srgbClr val="000000"/>
              </a:solidFill>
              <a:latin typeface="Arial"/>
            </a:endParaRPr>
          </a:p>
        </p:txBody>
      </p:sp>
      <p:cxnSp>
        <p:nvCxnSpPr>
          <p:cNvPr id="352" name="Straight Arrow Connector 12"/>
          <p:cNvCxnSpPr>
            <a:endCxn id="351" idx="2"/>
          </p:cNvCxnSpPr>
          <p:nvPr/>
        </p:nvCxnSpPr>
        <p:spPr>
          <a:xfrm>
            <a:off x="2689560" y="2972160"/>
            <a:ext cx="612360" cy="360"/>
          </a:xfrm>
          <a:prstGeom prst="straightConnector1">
            <a:avLst/>
          </a:prstGeom>
          <a:ln w="38100">
            <a:solidFill>
              <a:srgbClr val="000000"/>
            </a:solidFill>
            <a:tailEnd len="med" type="triangle" w="med"/>
          </a:ln>
        </p:spPr>
      </p:cxnSp>
      <p:pic>
        <p:nvPicPr>
          <p:cNvPr id="353" name="Picture 4" descr="A red apple with a stem&#10;&#10;Description automatically generated with medium confidence"/>
          <p:cNvPicPr/>
          <p:nvPr/>
        </p:nvPicPr>
        <p:blipFill>
          <a:blip r:embed="rId1"/>
          <a:stretch/>
        </p:blipFill>
        <p:spPr>
          <a:xfrm flipH="1">
            <a:off x="1269000" y="2356920"/>
            <a:ext cx="1311120" cy="1311120"/>
          </a:xfrm>
          <a:prstGeom prst="rect">
            <a:avLst/>
          </a:prstGeom>
          <a:ln w="0">
            <a:solidFill>
              <a:srgbClr val="000000"/>
            </a:solidFill>
          </a:ln>
        </p:spPr>
      </p:pic>
      <p:sp>
        <p:nvSpPr>
          <p:cNvPr id="354" name="Trapezoid 16"/>
          <p:cNvSpPr/>
          <p:nvPr/>
        </p:nvSpPr>
        <p:spPr>
          <a:xfrm rot="5400000">
            <a:off x="7981200" y="3462480"/>
            <a:ext cx="1445040" cy="1814400"/>
          </a:xfrm>
          <a:prstGeom prst="trapezoid">
            <a:avLst>
              <a:gd name="adj" fmla="val 38208"/>
            </a:avLst>
          </a:prstGeom>
          <a:solidFill>
            <a:schemeClr val="accent2"/>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rtl="1">
              <a:lnSpc>
                <a:spcPct val="100000"/>
              </a:lnSpc>
              <a:tabLst>
                <a:tab algn="l" pos="0"/>
              </a:tabLst>
            </a:pPr>
            <a:r>
              <a:rPr b="0" lang="fa-IR" sz="2000" spc="-1" strike="noStrike">
                <a:solidFill>
                  <a:srgbClr val="ffffff"/>
                </a:solidFill>
                <a:latin typeface="IRANSans"/>
                <a:cs typeface="IRANSans"/>
              </a:rPr>
              <a:t>شبکه‌ی عصبی  </a:t>
            </a:r>
            <a:endParaRPr b="0" lang="en-US" sz="2000" spc="-1" strike="noStrike">
              <a:solidFill>
                <a:srgbClr val="000000"/>
              </a:solidFill>
              <a:latin typeface="Arial"/>
            </a:endParaRPr>
          </a:p>
        </p:txBody>
      </p:sp>
      <p:sp>
        <p:nvSpPr>
          <p:cNvPr id="355" name="TextBox 30"/>
          <p:cNvSpPr/>
          <p:nvPr/>
        </p:nvSpPr>
        <p:spPr>
          <a:xfrm>
            <a:off x="1011600" y="6027480"/>
            <a:ext cx="167760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 یادگیری</a:t>
            </a:r>
            <a:endParaRPr b="0" lang="en-US" sz="1600" spc="-1" strike="noStrike">
              <a:solidFill>
                <a:srgbClr val="000000"/>
              </a:solidFill>
              <a:latin typeface="Arial"/>
            </a:endParaRPr>
          </a:p>
        </p:txBody>
      </p:sp>
      <p:sp>
        <p:nvSpPr>
          <p:cNvPr id="356" name="Trapezoid 31"/>
          <p:cNvSpPr/>
          <p:nvPr/>
        </p:nvSpPr>
        <p:spPr>
          <a:xfrm rot="5400000">
            <a:off x="4022640" y="3941640"/>
            <a:ext cx="1445040" cy="288720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2800" spc="-1" strike="noStrike">
                <a:solidFill>
                  <a:schemeClr val="lt1"/>
                </a:solidFill>
                <a:latin typeface="IRANSans"/>
                <a:cs typeface="IRANSans"/>
              </a:rPr>
              <a:t>شبکه‌ی عصبی</a:t>
            </a:r>
            <a:r>
              <a:rPr b="0" lang="en-US" sz="2800" spc="-1" strike="noStrike">
                <a:solidFill>
                  <a:schemeClr val="lt1"/>
                </a:solidFill>
                <a:latin typeface="IRANSans"/>
              </a:rPr>
              <a:t> </a:t>
            </a:r>
            <a:endParaRPr b="0" lang="en-US" sz="2800" spc="-1" strike="noStrike">
              <a:solidFill>
                <a:srgbClr val="000000"/>
              </a:solidFill>
              <a:latin typeface="Arial"/>
            </a:endParaRPr>
          </a:p>
        </p:txBody>
      </p:sp>
      <p:sp>
        <p:nvSpPr>
          <p:cNvPr id="357" name="TextBox 32"/>
          <p:cNvSpPr/>
          <p:nvPr/>
        </p:nvSpPr>
        <p:spPr>
          <a:xfrm>
            <a:off x="10090800" y="3954600"/>
            <a:ext cx="1046880" cy="1063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خروجی</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٪۷۵</a:t>
            </a:r>
            <a:endParaRPr b="0" lang="en-US" sz="1600" spc="-1" strike="noStrike">
              <a:solidFill>
                <a:srgbClr val="000000"/>
              </a:solidFill>
              <a:latin typeface="Arial"/>
            </a:endParaRPr>
          </a:p>
        </p:txBody>
      </p:sp>
      <p:cxnSp>
        <p:nvCxnSpPr>
          <p:cNvPr id="358" name="Straight Arrow Connector 33"/>
          <p:cNvCxnSpPr>
            <a:endCxn id="356" idx="2"/>
          </p:cNvCxnSpPr>
          <p:nvPr/>
        </p:nvCxnSpPr>
        <p:spPr>
          <a:xfrm>
            <a:off x="2689560" y="5385240"/>
            <a:ext cx="612360" cy="360"/>
          </a:xfrm>
          <a:prstGeom prst="straightConnector1">
            <a:avLst/>
          </a:prstGeom>
          <a:ln w="38100">
            <a:solidFill>
              <a:srgbClr val="000000"/>
            </a:solidFill>
            <a:tailEnd len="med" type="triangle" w="med"/>
          </a:ln>
        </p:spPr>
      </p:cxnSp>
      <p:cxnSp>
        <p:nvCxnSpPr>
          <p:cNvPr id="359" name="Straight Arrow Connector 34"/>
          <p:cNvCxnSpPr>
            <a:stCxn id="354" idx="0"/>
            <a:endCxn id="357" idx="1"/>
          </p:cNvCxnSpPr>
          <p:nvPr/>
        </p:nvCxnSpPr>
        <p:spPr>
          <a:xfrm>
            <a:off x="9610920" y="4369680"/>
            <a:ext cx="480240" cy="116640"/>
          </a:xfrm>
          <a:prstGeom prst="straightConnector1">
            <a:avLst/>
          </a:prstGeom>
          <a:ln w="38100">
            <a:solidFill>
              <a:srgbClr val="000000"/>
            </a:solidFill>
            <a:tailEnd len="med" type="triangle" w="med"/>
          </a:ln>
        </p:spPr>
      </p:cxnSp>
      <p:cxnSp>
        <p:nvCxnSpPr>
          <p:cNvPr id="360" name="Connector: Elbow 39"/>
          <p:cNvCxnSpPr>
            <a:stCxn id="356" idx="0"/>
            <a:endCxn id="361" idx="2"/>
          </p:cNvCxnSpPr>
          <p:nvPr/>
        </p:nvCxnSpPr>
        <p:spPr>
          <a:xfrm flipV="1">
            <a:off x="6188760" y="4764600"/>
            <a:ext cx="249120" cy="621000"/>
          </a:xfrm>
          <a:prstGeom prst="bentConnector2">
            <a:avLst/>
          </a:prstGeom>
          <a:ln w="38100">
            <a:solidFill>
              <a:srgbClr val="000000"/>
            </a:solidFill>
            <a:tailEnd len="med" type="triangle" w="med"/>
          </a:ln>
        </p:spPr>
      </p:cxnSp>
      <p:cxnSp>
        <p:nvCxnSpPr>
          <p:cNvPr id="362" name="Connector: Elbow 40"/>
          <p:cNvCxnSpPr>
            <a:stCxn id="351" idx="0"/>
            <a:endCxn id="361" idx="0"/>
          </p:cNvCxnSpPr>
          <p:nvPr/>
        </p:nvCxnSpPr>
        <p:spPr>
          <a:xfrm>
            <a:off x="6188760" y="2972160"/>
            <a:ext cx="249120" cy="1004040"/>
          </a:xfrm>
          <a:prstGeom prst="bentConnector2">
            <a:avLst/>
          </a:prstGeom>
          <a:ln w="38100">
            <a:solidFill>
              <a:srgbClr val="000000"/>
            </a:solidFill>
            <a:tailEnd len="med" type="triangle" w="med"/>
          </a:ln>
        </p:spPr>
      </p:cxnSp>
      <p:cxnSp>
        <p:nvCxnSpPr>
          <p:cNvPr id="363" name="Connector: Elbow 43"/>
          <p:cNvCxnSpPr>
            <a:stCxn id="355" idx="3"/>
            <a:endCxn id="361" idx="2"/>
          </p:cNvCxnSpPr>
          <p:nvPr/>
        </p:nvCxnSpPr>
        <p:spPr>
          <a:xfrm flipV="1">
            <a:off x="2689200" y="4764600"/>
            <a:ext cx="3748680" cy="1429560"/>
          </a:xfrm>
          <a:prstGeom prst="bentConnector2">
            <a:avLst/>
          </a:prstGeom>
          <a:ln w="38100">
            <a:solidFill>
              <a:srgbClr val="000000"/>
            </a:solidFill>
            <a:tailEnd len="med" type="triangle" w="med"/>
          </a:ln>
        </p:spPr>
      </p:cxnSp>
      <p:sp>
        <p:nvSpPr>
          <p:cNvPr id="361" name="Rectangle 49"/>
          <p:cNvSpPr/>
          <p:nvPr/>
        </p:nvSpPr>
        <p:spPr>
          <a:xfrm>
            <a:off x="5478480" y="3975840"/>
            <a:ext cx="1918440" cy="788760"/>
          </a:xfrm>
          <a:prstGeom prst="rect">
            <a:avLst/>
          </a:prstGeom>
          <a:solidFill>
            <a:schemeClr val="accent2">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pic>
        <p:nvPicPr>
          <p:cNvPr id="364" name="Picture 50" descr="A red apple with a stem&#10;&#10;Description automatically generated with medium confidence"/>
          <p:cNvPicPr/>
          <p:nvPr/>
        </p:nvPicPr>
        <p:blipFill>
          <a:blip r:embed="rId2"/>
          <a:stretch/>
        </p:blipFill>
        <p:spPr>
          <a:xfrm flipH="1">
            <a:off x="5546520" y="4183200"/>
            <a:ext cx="402480" cy="402480"/>
          </a:xfrm>
          <a:prstGeom prst="rect">
            <a:avLst/>
          </a:prstGeom>
          <a:ln w="0">
            <a:solidFill>
              <a:srgbClr val="000000"/>
            </a:solidFill>
          </a:ln>
        </p:spPr>
      </p:pic>
      <p:sp>
        <p:nvSpPr>
          <p:cNvPr id="365" name="TextBox 56"/>
          <p:cNvSpPr/>
          <p:nvPr/>
        </p:nvSpPr>
        <p:spPr>
          <a:xfrm>
            <a:off x="1517760" y="6167160"/>
            <a:ext cx="6096240" cy="3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800" spc="-1" strike="noStrike">
                <a:solidFill>
                  <a:srgbClr val="000000"/>
                </a:solidFill>
                <a:latin typeface="IRANSans"/>
                <a:cs typeface="IRANSans"/>
              </a:rPr>
              <a:t>پرتقال بم</a:t>
            </a:r>
            <a:endParaRPr b="0" lang="en-US" sz="1800" spc="-1" strike="noStrike">
              <a:solidFill>
                <a:srgbClr val="000000"/>
              </a:solidFill>
              <a:latin typeface="Arial"/>
            </a:endParaRPr>
          </a:p>
        </p:txBody>
      </p:sp>
      <p:sp>
        <p:nvSpPr>
          <p:cNvPr id="366" name="TextBox 58"/>
          <p:cNvSpPr/>
          <p:nvPr/>
        </p:nvSpPr>
        <p:spPr>
          <a:xfrm>
            <a:off x="6739920" y="4091760"/>
            <a:ext cx="712080" cy="5763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پرتقال بم</a:t>
            </a:r>
            <a:endParaRPr b="0" lang="en-US" sz="1600" spc="-1" strike="noStrike">
              <a:solidFill>
                <a:srgbClr val="000000"/>
              </a:solidFill>
              <a:latin typeface="Arial"/>
            </a:endParaRPr>
          </a:p>
        </p:txBody>
      </p:sp>
      <p:cxnSp>
        <p:nvCxnSpPr>
          <p:cNvPr id="367" name="Straight Arrow Connector 66"/>
          <p:cNvCxnSpPr>
            <a:stCxn id="361" idx="3"/>
            <a:endCxn id="354" idx="2"/>
          </p:cNvCxnSpPr>
          <p:nvPr/>
        </p:nvCxnSpPr>
        <p:spPr>
          <a:xfrm flipV="1">
            <a:off x="7396920" y="4369680"/>
            <a:ext cx="399960" cy="720"/>
          </a:xfrm>
          <a:prstGeom prst="straightConnector1">
            <a:avLst/>
          </a:prstGeom>
          <a:ln w="38100">
            <a:solidFill>
              <a:srgbClr val="000000"/>
            </a:solidFill>
            <a:tailEnd len="med" type="triangle" w="med"/>
          </a:ln>
        </p:spPr>
      </p:cxnSp>
      <mc:AlternateContent>
        <mc:Choice xmlns:a14="http://schemas.microsoft.com/office/drawing/2010/main" Requires="a14">
          <p:sp>
            <p:nvSpPr>
              <p:cNvPr id="368" name="TextBox 1"/>
              <p:cNvSpPr txBox="1"/>
              <p:nvPr/>
            </p:nvSpPr>
            <p:spPr>
              <a:xfrm>
                <a:off x="5868720" y="4231440"/>
                <a:ext cx="269640" cy="276480"/>
              </a:xfrm>
              <a:prstGeom prst="rect">
                <a:avLst/>
              </a:prstGeom>
            </p:spPr>
            <p:txBody>
              <a:bodyPr/>
              <a:p>
                <a14:m>
                  <m:oMath xmlns:m="http://schemas.openxmlformats.org/officeDocument/2006/math">
                    <m:r>
                      <m:t xml:space="preserve">⊗</m:t>
                    </m:r>
                  </m:oMath>
                </a14:m>
              </a:p>
            </p:txBody>
          </p:sp>
        </mc:Choice>
        <mc:Fallback/>
      </mc:AlternateContent>
      <mc:AlternateContent>
        <mc:Choice xmlns:a14="http://schemas.microsoft.com/office/drawing/2010/main" Requires="a14">
          <p:sp>
            <p:nvSpPr>
              <p:cNvPr id="369" name="TextBox 2"/>
              <p:cNvSpPr txBox="1"/>
              <p:nvPr/>
            </p:nvSpPr>
            <p:spPr>
              <a:xfrm>
                <a:off x="6628320" y="4047840"/>
                <a:ext cx="269640" cy="575280"/>
              </a:xfrm>
              <a:prstGeom prst="rect">
                <a:avLst/>
              </a:prstGeom>
            </p:spPr>
            <p:txBody>
              <a:bodyPr/>
              <a:p>
                <a14:m>
                  <m:oMath xmlns:m="http://schemas.openxmlformats.org/officeDocument/2006/math">
                    <m:r>
                      <m:t xml:space="preserve">،</m:t>
                    </m:r>
                  </m:oMath>
                </a14:m>
              </a:p>
            </p:txBody>
          </p:sp>
        </mc:Choice>
        <mc:Fallback/>
      </mc:AlternateContent>
      <p:pic>
        <p:nvPicPr>
          <p:cNvPr id="370" name="Picture 3" descr="An orange with a green leaf&#10;&#10;Description automatically generated with medium confidence"/>
          <p:cNvPicPr/>
          <p:nvPr/>
        </p:nvPicPr>
        <p:blipFill>
          <a:blip r:embed="rId3"/>
          <a:srcRect l="41801" t="16097" r="2457" b="14778"/>
          <a:stretch/>
        </p:blipFill>
        <p:spPr>
          <a:xfrm>
            <a:off x="1265040" y="4892760"/>
            <a:ext cx="1112760" cy="919440"/>
          </a:xfrm>
          <a:prstGeom prst="rect">
            <a:avLst/>
          </a:prstGeom>
          <a:ln w="0">
            <a:solidFill>
              <a:srgbClr val="000000"/>
            </a:solidFill>
          </a:ln>
        </p:spPr>
      </p:pic>
      <p:pic>
        <p:nvPicPr>
          <p:cNvPr id="371" name="Picture 7" descr="An orange with a green leaf&#10;&#10;Description automatically generated with medium confidence"/>
          <p:cNvPicPr/>
          <p:nvPr/>
        </p:nvPicPr>
        <p:blipFill>
          <a:blip r:embed="rId4"/>
          <a:srcRect l="41801" t="16097" r="2457" b="14778"/>
          <a:stretch/>
        </p:blipFill>
        <p:spPr>
          <a:xfrm>
            <a:off x="6121800" y="4177440"/>
            <a:ext cx="496080" cy="409680"/>
          </a:xfrm>
          <a:prstGeom prst="rect">
            <a:avLst/>
          </a:prstGeom>
          <a:ln w="0">
            <a:solidFill>
              <a:srgbClr val="000000"/>
            </a:solid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73" name="Content Placeholder 2"/>
          <p:cNvSpPr/>
          <p:nvPr/>
        </p:nvSpPr>
        <p:spPr>
          <a:xfrm>
            <a:off x="7484040" y="1825560"/>
            <a:ext cx="386928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یک بار پردازش داده‌های یادگیری</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مقایسه با انتخاب منبع</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کنترل سهم تاثیر</a:t>
            </a:r>
            <a:endParaRPr b="0" lang="en-US" sz="2800" spc="-1" strike="noStrike">
              <a:solidFill>
                <a:srgbClr val="000000"/>
              </a:solidFill>
              <a:latin typeface="Arial"/>
            </a:endParaRPr>
          </a:p>
        </p:txBody>
      </p:sp>
      <p:pic>
        <p:nvPicPr>
          <p:cNvPr id="374" name="Slide Zoom 3" descr="">
            <a:hlinkClick r:id="rId1" action="ppaction://hlinksldjump"/>
          </p:cNvPr>
          <p:cNvPicPr/>
          <p:nvPr/>
        </p:nvPicPr>
        <p:blipFill>
          <a:blip r:embed="rId2"/>
          <a:stretch/>
        </p:blipFill>
        <p:spPr>
          <a:xfrm>
            <a:off x="756000" y="2337120"/>
            <a:ext cx="6485760" cy="3648240"/>
          </a:xfrm>
          <a:prstGeom prst="rect">
            <a:avLst/>
          </a:prstGeom>
          <a:ln w="3175">
            <a:solidFill>
              <a:srgbClr val="d3d3d3"/>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icture 4" descr=""/>
          <p:cNvPicPr/>
          <p:nvPr/>
        </p:nvPicPr>
        <p:blipFill>
          <a:blip r:embed="rId1"/>
          <a:stretch/>
        </p:blipFill>
        <p:spPr>
          <a:xfrm>
            <a:off x="318600" y="243720"/>
            <a:ext cx="11610720" cy="6095520"/>
          </a:xfrm>
          <a:prstGeom prst="rect">
            <a:avLst/>
          </a:prstGeom>
          <a:ln w="0">
            <a:noFill/>
          </a:ln>
        </p:spPr>
      </p:pic>
      <p:sp>
        <p:nvSpPr>
          <p:cNvPr id="89" name="PlaceHolder 1"/>
          <p:cNvSpPr>
            <a:spLocks noGrp="1"/>
          </p:cNvSpPr>
          <p:nvPr>
            <p:ph type="title"/>
          </p:nvPr>
        </p:nvSpPr>
        <p:spPr>
          <a:xfrm>
            <a:off x="318600" y="243720"/>
            <a:ext cx="5803200" cy="1199880"/>
          </a:xfrm>
          <a:prstGeom prst="rect">
            <a:avLst/>
          </a:prstGeom>
          <a:noFill/>
          <a:ln w="0">
            <a:noFill/>
          </a:ln>
        </p:spPr>
        <p:txBody>
          <a:bodyPr anchor="ctr">
            <a:normAutofit fontScale="86000"/>
          </a:bodyPr>
          <a:p>
            <a:pPr indent="0" algn="ctr">
              <a:lnSpc>
                <a:spcPct val="90000"/>
              </a:lnSpc>
              <a:buNone/>
            </a:pPr>
            <a:r>
              <a:rPr b="0" lang="fa-IR" sz="3600" spc="-1" strike="noStrike">
                <a:solidFill>
                  <a:srgbClr val="ffffff"/>
                </a:solidFill>
                <a:latin typeface="IRANSans"/>
                <a:cs typeface="IRANSans"/>
              </a:rPr>
              <a:t>٪۲۰ </a:t>
            </a:r>
            <a:r>
              <a:rPr b="0" lang="fa-IR" sz="3600" spc="-1" strike="noStrike">
                <a:solidFill>
                  <a:srgbClr val="ffffff"/>
                </a:solidFill>
                <a:latin typeface="IRANSans"/>
                <a:cs typeface="IRANSans"/>
              </a:rPr>
              <a:t>از </a:t>
            </a:r>
            <a:r>
              <a:rPr b="0" lang="fa-IR" sz="3600" spc="-1" strike="noStrike">
                <a:solidFill>
                  <a:srgbClr val="ffffff"/>
                </a:solidFill>
                <a:latin typeface="IRANSans"/>
                <a:cs typeface="IRANSans"/>
              </a:rPr>
              <a:t>سیاه‌پوست‌ها</a:t>
            </a:r>
            <a:r>
              <a:rPr b="0" lang="fa-IR" sz="3600" spc="-1" strike="noStrike">
                <a:solidFill>
                  <a:srgbClr val="ffffff"/>
                </a:solidFill>
                <a:latin typeface="IRANSans"/>
                <a:cs typeface="IRANSans"/>
              </a:rPr>
              <a:t>ی تشخیص </a:t>
            </a:r>
            <a:r>
              <a:rPr b="0" lang="fa-IR" sz="3600" spc="-1" strike="noStrike">
                <a:solidFill>
                  <a:srgbClr val="ffffff"/>
                </a:solidFill>
                <a:latin typeface="IRANSans"/>
                <a:cs typeface="IRANSans"/>
              </a:rPr>
              <a:t>داده </a:t>
            </a:r>
            <a:r>
              <a:rPr b="1" lang="fa-IR" sz="3600" spc="-1" strike="noStrike" u="sng">
                <a:solidFill>
                  <a:srgbClr val="ffffff"/>
                </a:solidFill>
                <a:uFillTx/>
                <a:latin typeface="IRANSans"/>
                <a:cs typeface="IRANSans"/>
              </a:rPr>
              <a:t>شده</a:t>
            </a:r>
            <a:r>
              <a:rPr b="0" lang="da-DK" sz="3600" spc="-1" strike="noStrike">
                <a:solidFill>
                  <a:srgbClr val="ffffff"/>
                </a:solidFill>
                <a:latin typeface="IRANSans"/>
                <a:ea typeface="EB Garamond"/>
              </a:rPr>
              <a:t> </a:t>
            </a:r>
            <a:r>
              <a:rPr b="0" lang="fa-IR" sz="3600" spc="-1" strike="noStrike">
                <a:solidFill>
                  <a:srgbClr val="ffffff"/>
                </a:solidFill>
                <a:latin typeface="IRANSans"/>
                <a:cs typeface="IRANSans"/>
              </a:rPr>
              <a:t>جرم دوباره </a:t>
            </a:r>
            <a:r>
              <a:rPr b="0" lang="fa-IR" sz="3600" spc="-1" strike="noStrike">
                <a:solidFill>
                  <a:srgbClr val="ffffff"/>
                </a:solidFill>
                <a:latin typeface="IRANSans"/>
                <a:cs typeface="IRANSans"/>
              </a:rPr>
              <a:t>انجام دادند</a:t>
            </a:r>
            <a:endParaRPr b="0" lang="da-DK" sz="3600" spc="-1" strike="noStrike">
              <a:solidFill>
                <a:srgbClr val="000000"/>
              </a:solidFill>
              <a:latin typeface="Calibri"/>
            </a:endParaRPr>
          </a:p>
        </p:txBody>
      </p:sp>
      <p:sp>
        <p:nvSpPr>
          <p:cNvPr id="90" name="Title 5"/>
          <p:cNvSpPr/>
          <p:nvPr/>
        </p:nvSpPr>
        <p:spPr>
          <a:xfrm>
            <a:off x="6122160" y="5093640"/>
            <a:ext cx="5803200" cy="1325160"/>
          </a:xfrm>
          <a:prstGeom prst="rect">
            <a:avLst/>
          </a:prstGeom>
          <a:noFill/>
          <a:ln w="0">
            <a:noFill/>
          </a:ln>
        </p:spPr>
        <p:style>
          <a:lnRef idx="0"/>
          <a:fillRef idx="0"/>
          <a:effectRef idx="0"/>
          <a:fontRef idx="minor"/>
        </p:style>
        <p:txBody>
          <a:bodyPr anchor="ctr">
            <a:normAutofit fontScale="87000"/>
          </a:bodyPr>
          <a:p>
            <a:pPr algn="ctr">
              <a:lnSpc>
                <a:spcPct val="90000"/>
              </a:lnSpc>
            </a:pPr>
            <a:r>
              <a:rPr b="0" lang="fa-IR" sz="3600" spc="-1" strike="noStrike">
                <a:solidFill>
                  <a:srgbClr val="ffffff"/>
                </a:solidFill>
                <a:latin typeface="IRANSans"/>
                <a:cs typeface="IRANSans"/>
              </a:rPr>
              <a:t>٪۸۱ </a:t>
            </a:r>
            <a:r>
              <a:rPr b="0" lang="fa-IR" sz="3600" spc="-1" strike="noStrike">
                <a:solidFill>
                  <a:srgbClr val="ffffff"/>
                </a:solidFill>
                <a:latin typeface="IRANSans"/>
                <a:cs typeface="IRANSans"/>
              </a:rPr>
              <a:t>سفید‌پوست‌های تشخیص داده </a:t>
            </a:r>
            <a:r>
              <a:rPr b="1" lang="fa-IR" sz="3600" spc="-1" strike="noStrike" u="sng">
                <a:solidFill>
                  <a:srgbClr val="ffffff"/>
                </a:solidFill>
                <a:uFillTx/>
                <a:latin typeface="IRANSans"/>
                <a:cs typeface="IRANSans"/>
              </a:rPr>
              <a:t>نشده</a:t>
            </a:r>
            <a:r>
              <a:rPr b="0" lang="en-US" sz="3600" spc="-1" strike="noStrike">
                <a:solidFill>
                  <a:srgbClr val="ffffff"/>
                </a:solidFill>
                <a:latin typeface="IRANSans"/>
                <a:ea typeface="EB Garamond"/>
              </a:rPr>
              <a:t> جرم دوباره انجام دادند</a:t>
            </a:r>
            <a:endParaRPr b="0" lang="en-US" sz="3600" spc="-1" strike="noStrike">
              <a:solidFill>
                <a:srgbClr val="000000"/>
              </a:solidFill>
              <a:latin typeface="Arial"/>
            </a:endParaRPr>
          </a:p>
        </p:txBody>
      </p:sp>
      <p:sp>
        <p:nvSpPr>
          <p:cNvPr id="91" name="Title 1"/>
          <p:cNvSpPr/>
          <p:nvPr/>
        </p:nvSpPr>
        <p:spPr>
          <a:xfrm>
            <a:off x="0" y="6379200"/>
            <a:ext cx="12191760" cy="478440"/>
          </a:xfrm>
          <a:prstGeom prst="rect">
            <a:avLst/>
          </a:prstGeom>
          <a:noFill/>
          <a:ln w="0">
            <a:noFill/>
          </a:ln>
        </p:spPr>
        <p:style>
          <a:lnRef idx="0"/>
          <a:fillRef idx="0"/>
          <a:effectRef idx="0"/>
          <a:fontRef idx="minor"/>
        </p:style>
        <p:txBody>
          <a:bodyPr anchor="ctr">
            <a:normAutofit/>
          </a:bodyPr>
          <a:p>
            <a:pPr algn="ctr">
              <a:lnSpc>
                <a:spcPct val="90000"/>
              </a:lnSpc>
            </a:pPr>
            <a:r>
              <a:rPr b="0" lang="en-US" sz="2000" spc="-1" strike="noStrike">
                <a:solidFill>
                  <a:srgbClr val="000000"/>
                </a:solidFill>
                <a:latin typeface="IRANSans"/>
                <a:ea typeface="Linux Libertine"/>
              </a:rPr>
              <a:t>COMPAS: Correctional Offender Management Profiling for Alternative Sanctioning </a:t>
            </a:r>
            <a:endParaRPr b="0" lang="en-US" sz="2000" spc="-1" strike="noStrike">
              <a:solidFill>
                <a:srgbClr val="000000"/>
              </a:solidFill>
              <a:latin typeface="Arial"/>
            </a:endParaRPr>
          </a:p>
        </p:txBody>
      </p:sp>
      <p:sp>
        <p:nvSpPr>
          <p:cNvPr id="92" name="Rectangle 1"/>
          <p:cNvSpPr/>
          <p:nvPr/>
        </p:nvSpPr>
        <p:spPr>
          <a:xfrm>
            <a:off x="0" y="0"/>
            <a:ext cx="12191760" cy="6857640"/>
          </a:xfrm>
          <a:prstGeom prst="rect">
            <a:avLst/>
          </a:prstGeom>
          <a:gradFill rotWithShape="0">
            <a:gsLst>
              <a:gs pos="0">
                <a:srgbClr val="ffffff">
                  <a:alpha val="80000"/>
                </a:srgbClr>
              </a:gs>
              <a:gs pos="100000">
                <a:srgbClr val="ffffff">
                  <a:alpha val="80000"/>
                </a:srgbClr>
              </a:gs>
            </a:gsLst>
            <a:lin ang="5400000"/>
          </a:gra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fa-IR" sz="3600" spc="-1" strike="noStrike">
                <a:solidFill>
                  <a:srgbClr val="000000"/>
                </a:solidFill>
                <a:latin typeface="IRANSans"/>
                <a:cs typeface="IRANSans"/>
              </a:rPr>
              <a:t>تصمیم‌گیری بر مبنای داده‌های تاریخی و بدون دخالت قاضی</a:t>
            </a:r>
            <a:endParaRPr b="0" lang="en-US" sz="3600" spc="-1" strike="noStrike">
              <a:solidFill>
                <a:srgbClr val="000000"/>
              </a:solidFill>
              <a:latin typeface="Arial"/>
            </a:endParaRPr>
          </a:p>
          <a:p>
            <a:pPr algn="ctr">
              <a:lnSpc>
                <a:spcPct val="100000"/>
              </a:lnSpc>
            </a:pPr>
            <a:r>
              <a:rPr b="1" lang="fa-IR" sz="3600" spc="-1" strike="noStrike">
                <a:solidFill>
                  <a:srgbClr val="000000"/>
                </a:solidFill>
                <a:latin typeface="IRANSans"/>
                <a:cs typeface="IRANSans"/>
              </a:rPr>
              <a:t>چشم پوشی بر امکان تغییر در فرد، جامعه و قضاوت</a:t>
            </a:r>
            <a:endParaRPr b="0" lang="en-US"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5"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76" name="Content Placeholder 2"/>
          <p:cNvSpPr/>
          <p:nvPr/>
        </p:nvSpPr>
        <p:spPr>
          <a:xfrm>
            <a:off x="5550120" y="1825560"/>
            <a:ext cx="580320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دسته‌بندی داده‌های </a:t>
            </a:r>
            <a:r>
              <a:rPr b="0" lang="en-US" sz="2800" spc="-1" strike="noStrike">
                <a:solidFill>
                  <a:srgbClr val="000000"/>
                </a:solidFill>
                <a:latin typeface="IRANSans"/>
                <a:ea typeface="EB Garamond"/>
              </a:rPr>
              <a:t>MNIST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داده‌های یادگیری چه تاثیری دارند؟</a:t>
            </a:r>
            <a:endParaRPr b="0" lang="en-US" sz="2800" spc="-1" strike="noStrike">
              <a:solidFill>
                <a:srgbClr val="000000"/>
              </a:solidFill>
              <a:latin typeface="Arial"/>
            </a:endParaRPr>
          </a:p>
        </p:txBody>
      </p:sp>
      <p:grpSp>
        <p:nvGrpSpPr>
          <p:cNvPr id="377" name="Group 2"/>
          <p:cNvGrpSpPr/>
          <p:nvPr/>
        </p:nvGrpSpPr>
        <p:grpSpPr>
          <a:xfrm>
            <a:off x="398880" y="1958400"/>
            <a:ext cx="854640" cy="590760"/>
            <a:chOff x="398880" y="1958400"/>
            <a:chExt cx="854640" cy="590760"/>
          </a:xfrm>
        </p:grpSpPr>
        <p:sp>
          <p:nvSpPr>
            <p:cNvPr id="378" name="Freeform: Shape 4"/>
            <p:cNvSpPr/>
            <p:nvPr/>
          </p:nvSpPr>
          <p:spPr>
            <a:xfrm>
              <a:off x="453960" y="2235600"/>
              <a:ext cx="660960" cy="313560"/>
            </a:xfrm>
            <a:custGeom>
              <a:avLst/>
              <a:gdLst>
                <a:gd name="textAreaLeft" fmla="*/ 0 w 660960"/>
                <a:gd name="textAreaRight" fmla="*/ 661320 w 660960"/>
                <a:gd name="textAreaTop" fmla="*/ 0 h 313560"/>
                <a:gd name="textAreaBottom" fmla="*/ 313920 h 313560"/>
              </a:gdLst>
              <a:ahLst/>
              <a:rect l="textAreaLeft" t="textAreaTop" r="textAreaRight" b="textAreaBottom"/>
              <a:pathLst>
                <a:path w="495300" h="321733">
                  <a:moveTo>
                    <a:pt x="0" y="12700"/>
                  </a:moveTo>
                  <a:lnTo>
                    <a:pt x="482600" y="0"/>
                  </a:lnTo>
                  <a:lnTo>
                    <a:pt x="29634" y="165100"/>
                  </a:lnTo>
                  <a:lnTo>
                    <a:pt x="495300" y="152400"/>
                  </a:lnTo>
                  <a:lnTo>
                    <a:pt x="50800" y="321733"/>
                  </a:lnTo>
                  <a:lnTo>
                    <a:pt x="495300" y="309033"/>
                  </a:lnTo>
                </a:path>
              </a:pathLst>
            </a:custGeom>
            <a:noFill/>
            <a:ln>
              <a:solidFill>
                <a:srgbClr val="c0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379" name="TextBox 5"/>
            <p:cNvSpPr/>
            <p:nvPr/>
          </p:nvSpPr>
          <p:spPr>
            <a:xfrm>
              <a:off x="398880" y="1958400"/>
              <a:ext cx="854640" cy="2721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a-IR" sz="1200" spc="-1" strike="noStrike">
                  <a:solidFill>
                    <a:srgbClr val="c00000"/>
                  </a:solidFill>
                  <a:latin typeface="IRANSans"/>
                  <a:cs typeface="IRANSans"/>
                </a:rPr>
                <a:t>ترتیب تاثیر</a:t>
              </a:r>
              <a:endParaRPr b="0" lang="en-US" sz="1200" spc="-1" strike="noStrike">
                <a:solidFill>
                  <a:srgbClr val="000000"/>
                </a:solidFill>
                <a:latin typeface="Arial"/>
              </a:endParaRPr>
            </a:p>
          </p:txBody>
        </p:sp>
      </p:grpSp>
      <p:pic>
        <p:nvPicPr>
          <p:cNvPr id="380" name="Picture 6" descr="A screenshot of a video game&#10;&#10;Description automatically generated"/>
          <p:cNvPicPr/>
          <p:nvPr/>
        </p:nvPicPr>
        <p:blipFill>
          <a:blip r:embed="rId1"/>
          <a:stretch/>
        </p:blipFill>
        <p:spPr>
          <a:xfrm>
            <a:off x="5931000" y="4083840"/>
            <a:ext cx="5323320" cy="2224080"/>
          </a:xfrm>
          <a:prstGeom prst="rect">
            <a:avLst/>
          </a:prstGeom>
          <a:ln w="0">
            <a:noFill/>
          </a:ln>
        </p:spPr>
      </p:pic>
      <p:pic>
        <p:nvPicPr>
          <p:cNvPr id="381" name="Picture 7" descr="A collage of numbers&#10;&#10;Description automatically generated"/>
          <p:cNvPicPr/>
          <p:nvPr/>
        </p:nvPicPr>
        <p:blipFill>
          <a:blip r:embed="rId2"/>
          <a:stretch/>
        </p:blipFill>
        <p:spPr>
          <a:xfrm>
            <a:off x="551160" y="2817360"/>
            <a:ext cx="3968280" cy="3561480"/>
          </a:xfrm>
          <a:prstGeom prst="rect">
            <a:avLst/>
          </a:prstGeom>
          <a:ln w="0">
            <a:noFill/>
          </a:ln>
        </p:spPr>
      </p:pic>
    </p:spTree>
  </p:cSld>
  <mc:AlternateContent>
    <mc:Choice Requires="p14">
      <p:transition spd="slow" p14:dur="2000"/>
    </mc:Choice>
    <mc:Fallback>
      <p:transition spd="slow"/>
    </mc:Fallback>
  </mc:AlternateContent>
  <p:timing>
    <p:tnLst>
      <p:par>
        <p:cTn id="135" dur="indefinite" restart="never" nodeType="tmRoot">
          <p:childTnLst>
            <p:seq>
              <p:cTn id="136" dur="indefinite" nodeType="mainSeq">
                <p:childTnLst>
                  <p:par>
                    <p:cTn id="137" fill="hold">
                      <p:stCondLst>
                        <p:cond delay="indefinite"/>
                      </p:stCondLst>
                      <p:childTnLst>
                        <p:par>
                          <p:cTn id="138" fill="hold">
                            <p:stCondLst>
                              <p:cond delay="0"/>
                            </p:stCondLst>
                            <p:childTnLst>
                              <p:par>
                                <p:cTn id="139" nodeType="clickEffect" fill="hold" presetClass="entr" presetID="1">
                                  <p:stCondLst>
                                    <p:cond delay="0"/>
                                  </p:stCondLst>
                                  <p:childTnLst>
                                    <p:set>
                                      <p:cBhvr>
                                        <p:cTn id="140" dur="1" fill="hold">
                                          <p:stCondLst>
                                            <p:cond delay="0"/>
                                          </p:stCondLst>
                                        </p:cTn>
                                        <p:tgtEl>
                                          <p:spTgt spid="381"/>
                                        </p:tgtEl>
                                        <p:attrNameLst>
                                          <p:attrName>style.visibility</p:attrName>
                                        </p:attrNameLst>
                                      </p:cBhvr>
                                      <p:to>
                                        <p:strVal val="visible"/>
                                      </p:to>
                                    </p:set>
                                  </p:childTnLst>
                                </p:cTn>
                              </p:par>
                              <p:par>
                                <p:cTn id="141" nodeType="withEffect" fill="hold" presetClass="entr" presetID="1">
                                  <p:stCondLst>
                                    <p:cond delay="0"/>
                                  </p:stCondLst>
                                  <p:childTnLst>
                                    <p:set>
                                      <p:cBhvr>
                                        <p:cTn id="142" dur="1" fill="hold">
                                          <p:stCondLst>
                                            <p:cond delay="0"/>
                                          </p:stCondLst>
                                        </p:cTn>
                                        <p:tgtEl>
                                          <p:spTgt spid="3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83" name="Content Placeholder 2"/>
          <p:cNvSpPr/>
          <p:nvPr/>
        </p:nvSpPr>
        <p:spPr>
          <a:xfrm>
            <a:off x="5550120" y="1825560"/>
            <a:ext cx="580320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دسته‌بندی داده‌های </a:t>
            </a:r>
            <a:r>
              <a:rPr b="0" lang="en-US" sz="2800" spc="-1" strike="noStrike">
                <a:solidFill>
                  <a:srgbClr val="000000"/>
                </a:solidFill>
                <a:latin typeface="IRANSans"/>
                <a:ea typeface="EB Garamond"/>
              </a:rPr>
              <a:t>MNIST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داده‌های یادگیری چه تاثیری دارند؟</a:t>
            </a:r>
            <a:endParaRPr b="0" lang="en-US" sz="2800" spc="-1" strike="noStrike">
              <a:solidFill>
                <a:srgbClr val="000000"/>
              </a:solidFill>
              <a:latin typeface="Arial"/>
            </a:endParaRPr>
          </a:p>
        </p:txBody>
      </p:sp>
      <p:grpSp>
        <p:nvGrpSpPr>
          <p:cNvPr id="384" name="Group 2"/>
          <p:cNvGrpSpPr/>
          <p:nvPr/>
        </p:nvGrpSpPr>
        <p:grpSpPr>
          <a:xfrm>
            <a:off x="398880" y="1958400"/>
            <a:ext cx="854640" cy="590760"/>
            <a:chOff x="398880" y="1958400"/>
            <a:chExt cx="854640" cy="590760"/>
          </a:xfrm>
        </p:grpSpPr>
        <p:sp>
          <p:nvSpPr>
            <p:cNvPr id="385" name="Freeform: Shape 4"/>
            <p:cNvSpPr/>
            <p:nvPr/>
          </p:nvSpPr>
          <p:spPr>
            <a:xfrm>
              <a:off x="453960" y="2235600"/>
              <a:ext cx="660960" cy="313560"/>
            </a:xfrm>
            <a:custGeom>
              <a:avLst/>
              <a:gdLst>
                <a:gd name="textAreaLeft" fmla="*/ 0 w 660960"/>
                <a:gd name="textAreaRight" fmla="*/ 661320 w 660960"/>
                <a:gd name="textAreaTop" fmla="*/ 0 h 313560"/>
                <a:gd name="textAreaBottom" fmla="*/ 313920 h 313560"/>
              </a:gdLst>
              <a:ahLst/>
              <a:rect l="textAreaLeft" t="textAreaTop" r="textAreaRight" b="textAreaBottom"/>
              <a:pathLst>
                <a:path w="495300" h="321733">
                  <a:moveTo>
                    <a:pt x="0" y="12700"/>
                  </a:moveTo>
                  <a:lnTo>
                    <a:pt x="482600" y="0"/>
                  </a:lnTo>
                  <a:lnTo>
                    <a:pt x="29634" y="165100"/>
                  </a:lnTo>
                  <a:lnTo>
                    <a:pt x="495300" y="152400"/>
                  </a:lnTo>
                  <a:lnTo>
                    <a:pt x="50800" y="321733"/>
                  </a:lnTo>
                  <a:lnTo>
                    <a:pt x="495300" y="309033"/>
                  </a:lnTo>
                </a:path>
              </a:pathLst>
            </a:custGeom>
            <a:noFill/>
            <a:ln>
              <a:solidFill>
                <a:srgbClr val="c0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386" name="TextBox 5"/>
            <p:cNvSpPr/>
            <p:nvPr/>
          </p:nvSpPr>
          <p:spPr>
            <a:xfrm>
              <a:off x="398880" y="1958400"/>
              <a:ext cx="854640" cy="2721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a-IR" sz="1200" spc="-1" strike="noStrike">
                  <a:solidFill>
                    <a:srgbClr val="c00000"/>
                  </a:solidFill>
                  <a:latin typeface="IRANSans"/>
                  <a:cs typeface="IRANSans"/>
                </a:rPr>
                <a:t>ترتیب تاثیر</a:t>
              </a:r>
              <a:endParaRPr b="0" lang="en-US" sz="1200" spc="-1" strike="noStrike">
                <a:solidFill>
                  <a:srgbClr val="000000"/>
                </a:solidFill>
                <a:latin typeface="Arial"/>
              </a:endParaRPr>
            </a:p>
          </p:txBody>
        </p:sp>
      </p:grpSp>
      <p:pic>
        <p:nvPicPr>
          <p:cNvPr id="387" name="Picture 8" descr="A purple and white rectangles&#10;&#10;Description automatically generated"/>
          <p:cNvPicPr/>
          <p:nvPr/>
        </p:nvPicPr>
        <p:blipFill>
          <a:blip r:embed="rId1"/>
          <a:stretch/>
        </p:blipFill>
        <p:spPr>
          <a:xfrm>
            <a:off x="5931000" y="4083840"/>
            <a:ext cx="5323320" cy="2224080"/>
          </a:xfrm>
          <a:prstGeom prst="rect">
            <a:avLst/>
          </a:prstGeom>
          <a:ln w="0">
            <a:noFill/>
          </a:ln>
        </p:spPr>
      </p:pic>
      <p:pic>
        <p:nvPicPr>
          <p:cNvPr id="388" name="Picture 10" descr="A screenshot of numbers&#10;&#10;Description automatically generated"/>
          <p:cNvPicPr/>
          <p:nvPr/>
        </p:nvPicPr>
        <p:blipFill>
          <a:blip r:embed="rId2"/>
          <a:stretch/>
        </p:blipFill>
        <p:spPr>
          <a:xfrm>
            <a:off x="551160" y="2817360"/>
            <a:ext cx="3968280" cy="3561480"/>
          </a:xfrm>
          <a:prstGeom prst="rect">
            <a:avLst/>
          </a:prstGeom>
          <a:ln w="0">
            <a:noFill/>
          </a:ln>
        </p:spPr>
      </p:pic>
    </p:spTree>
  </p:cSld>
  <mc:AlternateContent>
    <mc:Choice Requires="p14">
      <p:transition spd="slow" p14:dur="2000"/>
    </mc:Choice>
    <mc:Fallback>
      <p:transition spd="slow"/>
    </mc:Fallback>
  </mc:AlternateContent>
  <p:timing>
    <p:tnLst>
      <p:par>
        <p:cTn id="143" dur="indefinite" restart="never" nodeType="tmRoot">
          <p:childTnLst>
            <p:seq>
              <p:cTn id="144" dur="indefinite" nodeType="mainSeq">
                <p:childTnLst>
                  <p:par>
                    <p:cTn id="145" fill="hold">
                      <p:stCondLst>
                        <p:cond delay="0"/>
                      </p:stCondLst>
                      <p:childTnLst>
                        <p:par>
                          <p:cTn id="146" fill="hold">
                            <p:stCondLst>
                              <p:cond delay="0"/>
                            </p:stCondLst>
                            <p:childTnLst>
                              <p:par>
                                <p:cTn id="147" nodeType="withEffect" fill="hold" presetClass="entr" presetID="1">
                                  <p:stCondLst>
                                    <p:cond delay="0"/>
                                  </p:stCondLst>
                                  <p:childTnLst>
                                    <p:set>
                                      <p:cBhvr>
                                        <p:cTn id="148" dur="1" fill="hold">
                                          <p:stCondLst>
                                            <p:cond delay="0"/>
                                          </p:stCondLst>
                                        </p:cTn>
                                        <p:tgtEl>
                                          <p:spTgt spid="384"/>
                                        </p:tgtEl>
                                        <p:attrNameLst>
                                          <p:attrName>style.visibility</p:attrName>
                                        </p:attrNameLst>
                                      </p:cBhvr>
                                      <p:to>
                                        <p:strVal val="visible"/>
                                      </p:to>
                                    </p:set>
                                  </p:childTnLst>
                                </p:cTn>
                              </p:par>
                              <p:par>
                                <p:cTn id="149" nodeType="withEffect" fill="hold" presetClass="entr" presetID="1">
                                  <p:stCondLst>
                                    <p:cond delay="0"/>
                                  </p:stCondLst>
                                  <p:childTnLst>
                                    <p:set>
                                      <p:cBhvr>
                                        <p:cTn id="150" dur="1" fill="hold">
                                          <p:stCondLst>
                                            <p:cond delay="0"/>
                                          </p:stCondLst>
                                        </p:cTn>
                                        <p:tgtEl>
                                          <p:spTgt spid="3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90" name="Content Placeholder 2"/>
          <p:cNvSpPr/>
          <p:nvPr/>
        </p:nvSpPr>
        <p:spPr>
          <a:xfrm>
            <a:off x="5550120" y="1825560"/>
            <a:ext cx="580320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دسته‌بندی داده‌های </a:t>
            </a:r>
            <a:r>
              <a:rPr b="0" lang="en-US" sz="2800" spc="-1" strike="noStrike">
                <a:solidFill>
                  <a:srgbClr val="000000"/>
                </a:solidFill>
                <a:latin typeface="IRANSans"/>
                <a:ea typeface="EB Garamond"/>
              </a:rPr>
              <a:t>MNIST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داده‌های یادگیری چه تاثیری دارند؟</a:t>
            </a:r>
            <a:endParaRPr b="0" lang="en-US" sz="2800" spc="-1" strike="noStrike">
              <a:solidFill>
                <a:srgbClr val="000000"/>
              </a:solidFill>
              <a:latin typeface="Arial"/>
            </a:endParaRPr>
          </a:p>
        </p:txBody>
      </p:sp>
      <p:grpSp>
        <p:nvGrpSpPr>
          <p:cNvPr id="391" name="Group 2"/>
          <p:cNvGrpSpPr/>
          <p:nvPr/>
        </p:nvGrpSpPr>
        <p:grpSpPr>
          <a:xfrm>
            <a:off x="398880" y="1958400"/>
            <a:ext cx="854640" cy="590760"/>
            <a:chOff x="398880" y="1958400"/>
            <a:chExt cx="854640" cy="590760"/>
          </a:xfrm>
        </p:grpSpPr>
        <p:sp>
          <p:nvSpPr>
            <p:cNvPr id="392" name="Freeform: Shape 4"/>
            <p:cNvSpPr/>
            <p:nvPr/>
          </p:nvSpPr>
          <p:spPr>
            <a:xfrm>
              <a:off x="453960" y="2235600"/>
              <a:ext cx="660960" cy="313560"/>
            </a:xfrm>
            <a:custGeom>
              <a:avLst/>
              <a:gdLst>
                <a:gd name="textAreaLeft" fmla="*/ 0 w 660960"/>
                <a:gd name="textAreaRight" fmla="*/ 661320 w 660960"/>
                <a:gd name="textAreaTop" fmla="*/ 0 h 313560"/>
                <a:gd name="textAreaBottom" fmla="*/ 313920 h 313560"/>
              </a:gdLst>
              <a:ahLst/>
              <a:rect l="textAreaLeft" t="textAreaTop" r="textAreaRight" b="textAreaBottom"/>
              <a:pathLst>
                <a:path w="495300" h="321733">
                  <a:moveTo>
                    <a:pt x="0" y="12700"/>
                  </a:moveTo>
                  <a:lnTo>
                    <a:pt x="482600" y="0"/>
                  </a:lnTo>
                  <a:lnTo>
                    <a:pt x="29634" y="165100"/>
                  </a:lnTo>
                  <a:lnTo>
                    <a:pt x="495300" y="152400"/>
                  </a:lnTo>
                  <a:lnTo>
                    <a:pt x="50800" y="321733"/>
                  </a:lnTo>
                  <a:lnTo>
                    <a:pt x="495300" y="309033"/>
                  </a:lnTo>
                </a:path>
              </a:pathLst>
            </a:custGeom>
            <a:noFill/>
            <a:ln>
              <a:solidFill>
                <a:srgbClr val="c0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393" name="TextBox 5"/>
            <p:cNvSpPr/>
            <p:nvPr/>
          </p:nvSpPr>
          <p:spPr>
            <a:xfrm>
              <a:off x="398880" y="1958400"/>
              <a:ext cx="854640" cy="2721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fa-IR" sz="1200" spc="-1" strike="noStrike">
                  <a:solidFill>
                    <a:srgbClr val="c00000"/>
                  </a:solidFill>
                  <a:latin typeface="IRANSans"/>
                  <a:cs typeface="IRANSans"/>
                </a:rPr>
                <a:t>ترتیب تاثیر</a:t>
              </a:r>
              <a:endParaRPr b="0" lang="en-US" sz="1200" spc="-1" strike="noStrike">
                <a:solidFill>
                  <a:srgbClr val="000000"/>
                </a:solidFill>
                <a:latin typeface="Arial"/>
              </a:endParaRPr>
            </a:p>
          </p:txBody>
        </p:sp>
      </p:grpSp>
      <p:pic>
        <p:nvPicPr>
          <p:cNvPr id="394" name="Picture 10" descr="A screenshot of numbers&#10;&#10;Description automatically generated"/>
          <p:cNvPicPr/>
          <p:nvPr/>
        </p:nvPicPr>
        <p:blipFill>
          <a:blip r:embed="rId1"/>
          <a:stretch/>
        </p:blipFill>
        <p:spPr>
          <a:xfrm>
            <a:off x="551160" y="2817360"/>
            <a:ext cx="3968280" cy="3561480"/>
          </a:xfrm>
          <a:prstGeom prst="rect">
            <a:avLst/>
          </a:prstGeom>
          <a:ln w="0">
            <a:noFill/>
          </a:ln>
        </p:spPr>
      </p:pic>
      <p:cxnSp>
        <p:nvCxnSpPr>
          <p:cNvPr id="395" name="Straight Connector 7"/>
          <p:cNvCxnSpPr/>
          <p:nvPr/>
        </p:nvCxnSpPr>
        <p:spPr>
          <a:xfrm>
            <a:off x="357840" y="6164280"/>
            <a:ext cx="4373640" cy="360"/>
          </a:xfrm>
          <a:prstGeom prst="straightConnector1">
            <a:avLst/>
          </a:prstGeom>
          <a:ln w="57150">
            <a:solidFill>
              <a:srgbClr val="c00000"/>
            </a:solidFill>
          </a:ln>
        </p:spPr>
      </p:cxnSp>
      <p:pic>
        <p:nvPicPr>
          <p:cNvPr id="396" name="Picture 12" descr=""/>
          <p:cNvPicPr/>
          <p:nvPr/>
        </p:nvPicPr>
        <p:blipFill>
          <a:blip r:embed="rId2"/>
          <a:stretch/>
        </p:blipFill>
        <p:spPr>
          <a:xfrm>
            <a:off x="5931000" y="4079160"/>
            <a:ext cx="5314680" cy="2228400"/>
          </a:xfrm>
          <a:prstGeom prst="rect">
            <a:avLst/>
          </a:prstGeom>
          <a:ln w="0">
            <a:noFill/>
          </a:ln>
        </p:spPr>
      </p:pic>
    </p:spTree>
  </p:cSld>
  <mc:AlternateContent>
    <mc:Choice Requires="p14">
      <p:transition spd="slow" p14:dur="2000"/>
    </mc:Choice>
    <mc:Fallback>
      <p:transition spd="slow"/>
    </mc:Fallback>
  </mc:AlternateContent>
  <p:timing>
    <p:tnLst>
      <p:par>
        <p:cTn id="151" dur="indefinite" restart="never" nodeType="tmRoot">
          <p:childTnLst>
            <p:seq>
              <p:cTn id="152" dur="indefinite" nodeType="mainSeq">
                <p:childTnLst>
                  <p:par>
                    <p:cTn id="153" fill="hold">
                      <p:stCondLst>
                        <p:cond delay="0"/>
                      </p:stCondLst>
                      <p:childTnLst>
                        <p:par>
                          <p:cTn id="154" fill="hold">
                            <p:stCondLst>
                              <p:cond delay="0"/>
                            </p:stCondLst>
                            <p:childTnLst>
                              <p:par>
                                <p:cTn id="155" nodeType="withEffect" fill="hold" presetClass="entr" presetID="1">
                                  <p:stCondLst>
                                    <p:cond delay="0"/>
                                  </p:stCondLst>
                                  <p:childTnLst>
                                    <p:set>
                                      <p:cBhvr>
                                        <p:cTn id="156" dur="1" fill="hold">
                                          <p:stCondLst>
                                            <p:cond delay="0"/>
                                          </p:stCondLst>
                                        </p:cTn>
                                        <p:tgtEl>
                                          <p:spTgt spid="391"/>
                                        </p:tgtEl>
                                        <p:attrNameLst>
                                          <p:attrName>style.visibility</p:attrName>
                                        </p:attrNameLst>
                                      </p:cBhvr>
                                      <p:to>
                                        <p:strVal val="visible"/>
                                      </p:to>
                                    </p:set>
                                  </p:childTnLst>
                                </p:cTn>
                              </p:par>
                              <p:par>
                                <p:cTn id="157" nodeType="withEffect" fill="hold" presetClass="entr" presetID="1">
                                  <p:stCondLst>
                                    <p:cond delay="0"/>
                                  </p:stCondLst>
                                  <p:childTnLst>
                                    <p:set>
                                      <p:cBhvr>
                                        <p:cTn id="158" dur="1" fill="hold">
                                          <p:stCondLst>
                                            <p:cond delay="0"/>
                                          </p:stCondLst>
                                        </p:cTn>
                                        <p:tgtEl>
                                          <p:spTgt spid="3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398" name="Content Placeholder 2"/>
          <p:cNvSpPr/>
          <p:nvPr/>
        </p:nvSpPr>
        <p:spPr>
          <a:xfrm>
            <a:off x="5550120" y="1825560"/>
            <a:ext cx="580320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دسته‌بندی داده‌های </a:t>
            </a:r>
            <a:r>
              <a:rPr b="0" lang="en-US" sz="2800" spc="-1" strike="noStrike">
                <a:solidFill>
                  <a:srgbClr val="000000"/>
                </a:solidFill>
                <a:latin typeface="IRANSans"/>
                <a:ea typeface="EB Garamond"/>
              </a:rPr>
              <a:t>MNIST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داده‌های یادگیری چه تاثیری دارند؟</a:t>
            </a:r>
            <a:endParaRPr b="0" lang="en-US" sz="2800" spc="-1" strike="noStrike">
              <a:solidFill>
                <a:srgbClr val="000000"/>
              </a:solidFill>
              <a:latin typeface="Arial"/>
            </a:endParaRPr>
          </a:p>
          <a:p>
            <a:pPr algn="r" rtl="1">
              <a:lnSpc>
                <a:spcPct val="90000"/>
              </a:lnSpc>
              <a:spcBef>
                <a:spcPts val="1001"/>
              </a:spcBef>
            </a:pPr>
            <a:endParaRPr b="0" lang="en-US" sz="2800" spc="-1" strike="noStrike">
              <a:solidFill>
                <a:srgbClr val="000000"/>
              </a:solidFill>
              <a:latin typeface="Arial"/>
            </a:endParaRPr>
          </a:p>
          <a:p>
            <a:pPr algn="r" rtl="1">
              <a:lnSpc>
                <a:spcPct val="90000"/>
              </a:lnSpc>
              <a:spcBef>
                <a:spcPts val="1001"/>
              </a:spcBef>
            </a:pPr>
            <a:endParaRPr b="0" lang="en-US" sz="2800" spc="-1" strike="noStrike">
              <a:solidFill>
                <a:srgbClr val="000000"/>
              </a:solidFill>
              <a:latin typeface="Arial"/>
            </a:endParaRPr>
          </a:p>
          <a:p>
            <a:pPr algn="r" rtl="1">
              <a:lnSpc>
                <a:spcPct val="90000"/>
              </a:lnSpc>
              <a:spcBef>
                <a:spcPts val="1001"/>
              </a:spcBef>
            </a:pPr>
            <a:endParaRPr b="0" lang="en-US" sz="2800" spc="-1" strike="noStrike">
              <a:solidFill>
                <a:srgbClr val="000000"/>
              </a:solidFill>
              <a:latin typeface="Arial"/>
            </a:endParaRPr>
          </a:p>
          <a:p>
            <a:pPr algn="r" rtl="1">
              <a:lnSpc>
                <a:spcPct val="90000"/>
              </a:lnSpc>
              <a:spcBef>
                <a:spcPts val="1001"/>
              </a:spcBef>
            </a:pPr>
            <a:endParaRPr b="0" lang="en-US" sz="2800" spc="-1" strike="noStrike">
              <a:solidFill>
                <a:srgbClr val="000000"/>
              </a:solidFill>
              <a:latin typeface="Arial"/>
            </a:endParaRPr>
          </a:p>
          <a:p>
            <a:pPr algn="r" rtl="1">
              <a:lnSpc>
                <a:spcPct val="90000"/>
              </a:lnSpc>
              <a:spcBef>
                <a:spcPts val="1001"/>
              </a:spcBef>
            </a:pP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جدا سازی حافظه و پردازش!</a:t>
            </a:r>
            <a:endParaRPr b="0" lang="en-US" sz="2800" spc="-1" strike="noStrike">
              <a:solidFill>
                <a:srgbClr val="000000"/>
              </a:solidFill>
              <a:latin typeface="Arial"/>
            </a:endParaRPr>
          </a:p>
        </p:txBody>
      </p:sp>
      <p:graphicFrame>
        <p:nvGraphicFramePr>
          <p:cNvPr id="399" name="Chart 18"/>
          <p:cNvGraphicFramePr/>
          <p:nvPr/>
        </p:nvGraphicFramePr>
        <p:xfrm>
          <a:off x="1357200" y="2349720"/>
          <a:ext cx="5982120" cy="3962160"/>
        </p:xfrm>
        <a:graphic>
          <a:graphicData uri="http://schemas.openxmlformats.org/drawingml/2006/chart">
            <c:chart xmlns:c="http://schemas.openxmlformats.org/drawingml/2006/chart" xmlns:r="http://schemas.openxmlformats.org/officeDocument/2006/relationships" r:id="rId1"/>
          </a:graphicData>
        </a:graphic>
      </p:graphicFrame>
      <p:sp>
        <p:nvSpPr>
          <p:cNvPr id="400" name="TextBox 21"/>
          <p:cNvSpPr/>
          <p:nvPr/>
        </p:nvSpPr>
        <p:spPr>
          <a:xfrm>
            <a:off x="3962160" y="3360240"/>
            <a:ext cx="2204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chemeClr val="accent2"/>
                </a:solidFill>
                <a:latin typeface="IRANSans"/>
                <a:cs typeface="IRANSans"/>
              </a:rPr>
              <a:t>مدل پایه هم اندازه</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59" dur="indefinite" restart="never" nodeType="tmRoot">
          <p:childTnLst>
            <p:seq>
              <p:cTn id="160" dur="indefinite" nodeType="mainSeq">
                <p:childTnLst>
                  <p:par>
                    <p:cTn id="161" fill="hold">
                      <p:stCondLst>
                        <p:cond delay="indefinite"/>
                      </p:stCondLst>
                      <p:childTnLst>
                        <p:par>
                          <p:cTn id="162" fill="hold">
                            <p:stCondLst>
                              <p:cond delay="0"/>
                            </p:stCondLst>
                            <p:childTnLst>
                              <p:par>
                                <p:cTn id="163" nodeType="clickEffect" fill="hold" presetClass="entr" presetID="1">
                                  <p:stCondLst>
                                    <p:cond delay="0"/>
                                  </p:stCondLst>
                                  <p:childTnLst>
                                    <p:set>
                                      <p:cBhvr>
                                        <p:cTn id="164" dur="1" fill="hold">
                                          <p:stCondLst>
                                            <p:cond delay="0"/>
                                          </p:stCondLst>
                                        </p:cTn>
                                        <p:tgtEl>
                                          <p:spTgt spid="400"/>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nodeType="clickEffect" fill="hold" presetClass="entr" presetID="1">
                                  <p:stCondLst>
                                    <p:cond delay="0"/>
                                  </p:stCondLst>
                                  <p:childTnLst>
                                    <p:set>
                                      <p:cBhvr>
                                        <p:cTn id="168" dur="1" fill="hold">
                                          <p:stCondLst>
                                            <p:cond delay="0"/>
                                          </p:stCondLst>
                                        </p:cTn>
                                        <p:tgtEl>
                                          <p:spTgt spid="398">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1"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کاربرد: تشخیص نمونه‌ی خارج از توزیع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OOD</a:t>
            </a:r>
            <a:r>
              <a:rPr b="0" lang="en-US" sz="4400" spc="-1" strike="noStrike">
                <a:solidFill>
                  <a:srgbClr val="000000"/>
                </a:solidFill>
                <a:latin typeface="IRANSans"/>
                <a:ea typeface="EB Garamond"/>
              </a:rPr>
              <a:t>)</a:t>
            </a:r>
            <a:endParaRPr b="0" lang="da-DK" sz="4400" spc="-1" strike="noStrike">
              <a:solidFill>
                <a:srgbClr val="000000"/>
              </a:solidFill>
              <a:latin typeface="Calibri"/>
            </a:endParaRPr>
          </a:p>
        </p:txBody>
      </p:sp>
      <p:sp>
        <p:nvSpPr>
          <p:cNvPr id="402"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تشخیص نمونه‌ی خارج از توزیع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Out Of Distribution</a:t>
            </a:r>
            <a:r>
              <a:rPr b="0" lang="en-US" sz="2800" spc="-1" strike="noStrike">
                <a:solidFill>
                  <a:srgbClr val="000000"/>
                </a:solidFill>
                <a:latin typeface="IRANSans"/>
                <a:ea typeface="EB Garamond"/>
              </a:rPr>
              <a:t>)</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تاثیر  در تصمیم مدل بر  : </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روش آنی: تاثیر کناری نمونه (</a:t>
            </a:r>
            <a:r>
              <a:rPr b="0" lang="en-US" sz="2800" spc="-1" strike="noStrike">
                <a:solidFill>
                  <a:srgbClr val="000000"/>
                </a:solidFill>
                <a:latin typeface="IRANSans"/>
                <a:ea typeface="EB Garamond"/>
              </a:rPr>
              <a:t>marginalized sample influence</a:t>
            </a:r>
            <a:r>
              <a:rPr b="0" lang="en-US" sz="2800" spc="-1" strike="noStrike">
                <a:solidFill>
                  <a:srgbClr val="000000"/>
                </a:solidFill>
                <a:latin typeface="IRANSans"/>
                <a:ea typeface="EB Garamond"/>
              </a:rPr>
              <a:t>)</a:t>
            </a:r>
            <a:endParaRPr b="0" lang="da-DK" sz="2800" spc="-1" strike="noStrike">
              <a:solidFill>
                <a:srgbClr val="000000"/>
              </a:solidFill>
              <a:latin typeface="Calibri"/>
            </a:endParaRPr>
          </a:p>
          <a:p>
            <a:pPr indent="0" algn="r" rtl="1">
              <a:lnSpc>
                <a:spcPct val="90000"/>
              </a:lnSpc>
              <a:spcBef>
                <a:spcPts val="1001"/>
              </a:spcBef>
              <a:buNone/>
              <a:tabLst>
                <a:tab algn="l" pos="0"/>
              </a:tabLst>
            </a:pPr>
            <a:endParaRPr b="0" lang="da-DK" sz="2800" spc="-1" strike="noStrike">
              <a:solidFill>
                <a:srgbClr val="000000"/>
              </a:solidFill>
              <a:latin typeface="Calibri"/>
            </a:endParaRPr>
          </a:p>
        </p:txBody>
      </p:sp>
    </p:spTree>
  </p:cSld>
  <mc:AlternateContent>
    <mc:Choice Requires="p14">
      <p:transition spd="slow" p14:dur="2000"/>
    </mc:Choice>
    <mc:Fallback>
      <p:transition spd="slow"/>
    </mc:Fallback>
  </mc:AlternateContent>
  <p:timing>
    <p:tnLst>
      <p:par>
        <p:cTn id="169" dur="indefinite" restart="never" nodeType="tmRoot">
          <p:childTnLst>
            <p:seq>
              <p:cTn id="170" dur="indefinite" nodeType="mainSeq">
                <p:childTnLst>
                  <p:par>
                    <p:cTn id="171" fill="hold">
                      <p:stCondLst>
                        <p:cond delay="indefinite"/>
                      </p:stCondLst>
                      <p:childTnLst>
                        <p:par>
                          <p:cTn id="172" fill="hold">
                            <p:stCondLst>
                              <p:cond delay="0"/>
                            </p:stCondLst>
                            <p:childTnLst>
                              <p:par>
                                <p:cTn id="173" nodeType="clickEffect" fill="hold" presetClass="entr" presetID="1">
                                  <p:stCondLst>
                                    <p:cond delay="0"/>
                                  </p:stCondLst>
                                  <p:childTnLst>
                                    <p:set>
                                      <p:cBhvr>
                                        <p:cTn id="174" dur="1" fill="hold">
                                          <p:stCondLst>
                                            <p:cond delay="0"/>
                                          </p:stCondLst>
                                        </p:cTn>
                                        <p:tgtEl>
                                          <p:spTgt spid="402">
                                            <p:txEl>
                                              <p:pRg st="2" end="2"/>
                                            </p:txEl>
                                          </p:spTgt>
                                        </p:tgtEl>
                                        <p:attrNameLst>
                                          <p:attrName>style.visibility</p:attrName>
                                        </p:attrNameLst>
                                      </p:cBhvr>
                                      <p:to>
                                        <p:strVal val="visible"/>
                                      </p:to>
                                    </p:set>
                                  </p:childTnLst>
                                </p:cTn>
                              </p:par>
                              <p:par>
                                <p:cTn id="175" nodeType="withEffect" fill="hold" presetClass="entr" presetID="1">
                                  <p:stCondLst>
                                    <p:cond delay="0"/>
                                  </p:stCondLst>
                                  <p:childTnLst>
                                    <p:set>
                                      <p:cBhvr>
                                        <p:cTn id="176" dur="1" fill="hold">
                                          <p:stCondLst>
                                            <p:cond delay="0"/>
                                          </p:stCondLst>
                                        </p:cTn>
                                        <p:tgtEl>
                                          <p:spTgt spid="402">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3"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کاربرد: تشخیص نمونه‌ی خارج از توزیع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OOD</a:t>
            </a:r>
            <a:r>
              <a:rPr b="0" lang="en-US" sz="4400" spc="-1" strike="noStrike">
                <a:solidFill>
                  <a:srgbClr val="000000"/>
                </a:solidFill>
                <a:latin typeface="IRANSans"/>
                <a:ea typeface="EB Garamond"/>
              </a:rPr>
              <a:t>)</a:t>
            </a:r>
            <a:endParaRPr b="0" lang="da-DK" sz="4400" spc="-1" strike="noStrike">
              <a:solidFill>
                <a:srgbClr val="000000"/>
              </a:solidFill>
              <a:latin typeface="Calibri"/>
            </a:endParaRPr>
          </a:p>
        </p:txBody>
      </p:sp>
      <p:graphicFrame>
        <p:nvGraphicFramePr>
          <p:cNvPr id="404" name="Table 3"/>
          <p:cNvGraphicFramePr/>
          <p:nvPr/>
        </p:nvGraphicFramePr>
        <p:xfrm>
          <a:off x="520560" y="1550160"/>
          <a:ext cx="3586680" cy="4840200"/>
        </p:xfrm>
        <a:graphic>
          <a:graphicData uri="http://schemas.openxmlformats.org/drawingml/2006/table">
            <a:tbl>
              <a:tblPr/>
              <a:tblGrid>
                <a:gridCol w="2688120"/>
                <a:gridCol w="898560"/>
              </a:tblGrid>
              <a:tr h="370800">
                <a:tc>
                  <a:txBody>
                    <a:bodyPr anchor="t">
                      <a:noAutofit/>
                    </a:bodyPr>
                    <a:p>
                      <a:pPr>
                        <a:lnSpc>
                          <a:spcPct val="100000"/>
                        </a:lnSpc>
                      </a:pPr>
                      <a:r>
                        <a:rPr b="1" lang="en-US" sz="1200" spc="-1" strike="noStrike">
                          <a:solidFill>
                            <a:srgbClr val="000000"/>
                          </a:solidFill>
                          <a:latin typeface="EB Garamond"/>
                          <a:ea typeface="EB Garamond"/>
                        </a:rPr>
                        <a:t>Method</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28080">
                      <a:solidFill>
                        <a:srgbClr val="000000"/>
                      </a:solidFill>
                    </a:lnB>
                    <a:noFill/>
                  </a:tcPr>
                </a:tc>
                <a:tc>
                  <a:txBody>
                    <a:bodyPr anchor="t">
                      <a:noAutofit/>
                    </a:bodyPr>
                    <a:p>
                      <a:pPr algn="ctr">
                        <a:lnSpc>
                          <a:spcPct val="100000"/>
                        </a:lnSpc>
                      </a:pPr>
                      <a:r>
                        <a:rPr b="1" lang="en-US" sz="1200" spc="-1" strike="noStrike">
                          <a:solidFill>
                            <a:srgbClr val="000000"/>
                          </a:solidFill>
                          <a:latin typeface="EB Garamond"/>
                          <a:ea typeface="EB Garamond"/>
                        </a:rPr>
                        <a:t>OOD acc.</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28080">
                      <a:solidFill>
                        <a:srgbClr val="000000"/>
                      </a:solidFill>
                    </a:lnB>
                    <a:noFill/>
                  </a:tcPr>
                </a:tc>
              </a:tr>
              <a:tr h="370800">
                <a:tc>
                  <a:txBody>
                    <a:bodyPr anchor="t">
                      <a:noAutofit/>
                    </a:bodyPr>
                    <a:p>
                      <a:pPr>
                        <a:lnSpc>
                          <a:spcPct val="100000"/>
                        </a:lnSpc>
                      </a:pPr>
                      <a:r>
                        <a:rPr b="0" lang="en-US" sz="1200" spc="-1" strike="noStrike">
                          <a:solidFill>
                            <a:schemeClr val="dk1"/>
                          </a:solidFill>
                          <a:latin typeface="EB Garamond"/>
                          <a:ea typeface="EB Garamond"/>
                        </a:rPr>
                        <a:t>Parameter change rate </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28080">
                      <a:solidFill>
                        <a:srgbClr val="000000"/>
                      </a:solidFill>
                    </a:lnT>
                    <a:lnB w="28080">
                      <a:solidFill>
                        <a:srgbClr val="000000"/>
                      </a:solidFill>
                    </a:lnB>
                    <a:noFill/>
                  </a:tcPr>
                </a:tc>
                <a:tc>
                  <a:txBody>
                    <a:bodyPr anchor="t">
                      <a:noAutofit/>
                    </a:bodyPr>
                    <a:p>
                      <a:pPr algn="ctr">
                        <a:lnSpc>
                          <a:spcPct val="100000"/>
                        </a:lnSpc>
                      </a:pPr>
                      <a:r>
                        <a:rPr b="0" lang="en-US" sz="1200" spc="-1" strike="noStrike">
                          <a:solidFill>
                            <a:schemeClr val="dk1"/>
                          </a:solidFill>
                          <a:latin typeface="EB Garamond"/>
                          <a:ea typeface="EB Garamond"/>
                        </a:rPr>
                        <a:t>0.920</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28080">
                      <a:solidFill>
                        <a:srgbClr val="000000"/>
                      </a:solidFill>
                    </a:lnT>
                    <a:lnB w="28080">
                      <a:solidFill>
                        <a:srgbClr val="000000"/>
                      </a:solidFill>
                    </a:lnB>
                    <a:noFill/>
                  </a:tcPr>
                </a:tc>
              </a:tr>
              <a:tr h="370800">
                <a:tc>
                  <a:txBody>
                    <a:bodyPr anchor="t">
                      <a:noAutofit/>
                    </a:bodyPr>
                    <a:p>
                      <a:pPr>
                        <a:lnSpc>
                          <a:spcPct val="100000"/>
                        </a:lnSpc>
                      </a:pPr>
                      <a:r>
                        <a:rPr b="0" lang="en-US" sz="1200" spc="-1" strike="noStrike">
                          <a:solidFill>
                            <a:schemeClr val="dk1"/>
                          </a:solidFill>
                          <a:latin typeface="EB Garamond"/>
                          <a:ea typeface="EB Garamond"/>
                        </a:rPr>
                        <a:t>Parameter curvature </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gn="ctr">
                        <a:lnSpc>
                          <a:spcPct val="100000"/>
                        </a:lnSpc>
                      </a:pPr>
                      <a:r>
                        <a:rPr b="0" lang="en-US" sz="1200" spc="-1" strike="noStrike">
                          <a:solidFill>
                            <a:schemeClr val="dk1"/>
                          </a:solidFill>
                          <a:latin typeface="EB Garamond"/>
                          <a:ea typeface="EB Garamond"/>
                        </a:rPr>
                        <a:t>0.919</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pPr>
                      <a:r>
                        <a:rPr b="0" lang="en-US" sz="1200" spc="-1" strike="noStrike">
                          <a:solidFill>
                            <a:schemeClr val="dk1"/>
                          </a:solidFill>
                          <a:latin typeface="EB Garamond"/>
                          <a:ea typeface="EB Garamond"/>
                        </a:rPr>
                        <a:t>Max Prediction</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gn="ctr">
                        <a:lnSpc>
                          <a:spcPct val="100000"/>
                        </a:lnSpc>
                      </a:pPr>
                      <a:r>
                        <a:rPr b="0" lang="en-US" sz="1200" spc="-1" strike="noStrike">
                          <a:solidFill>
                            <a:schemeClr val="dk1"/>
                          </a:solidFill>
                          <a:latin typeface="EB Garamond"/>
                          <a:ea typeface="EB Garamond"/>
                        </a:rPr>
                        <a:t>0.916</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pPr>
                      <a:r>
                        <a:rPr b="0" lang="en-US" sz="1200" spc="-1" strike="noStrike">
                          <a:solidFill>
                            <a:schemeClr val="dk1"/>
                          </a:solidFill>
                          <a:latin typeface="EB Garamond"/>
                          <a:ea typeface="EB Garamond"/>
                        </a:rPr>
                        <a:t>Nearest neighbor (activation)</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gn="ctr">
                        <a:lnSpc>
                          <a:spcPct val="100000"/>
                        </a:lnSpc>
                      </a:pPr>
                      <a:r>
                        <a:rPr b="1" lang="en-US" sz="1200" spc="-1" strike="noStrike">
                          <a:solidFill>
                            <a:schemeClr val="dk1"/>
                          </a:solidFill>
                          <a:latin typeface="EB Garamond"/>
                          <a:ea typeface="EB Garamond"/>
                        </a:rPr>
                        <a:t>0.960</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Nearest neighbor (pixels)</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000000"/>
                      </a:solidFill>
                    </a:lnB>
                    <a:noFill/>
                  </a:tcPr>
                </a:tc>
                <a:tc>
                  <a:txBody>
                    <a:bodyPr anchor="t">
                      <a:noAutofit/>
                    </a:bodyPr>
                    <a:p>
                      <a:pPr algn="ctr">
                        <a:lnSpc>
                          <a:spcPct val="100000"/>
                        </a:lnSpc>
                      </a:pPr>
                      <a:r>
                        <a:rPr b="0" lang="en-US" sz="1200" spc="-1" strike="noStrike">
                          <a:solidFill>
                            <a:schemeClr val="dk1"/>
                          </a:solidFill>
                          <a:latin typeface="EB Garamond"/>
                          <a:ea typeface="EB Garamond"/>
                        </a:rPr>
                        <a:t>0.816</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000000"/>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P-value Avg. Active. + Max pred.</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000000"/>
                      </a:solidFill>
                    </a:lnT>
                    <a:lnB w="12240">
                      <a:solidFill>
                        <a:srgbClr val="000000"/>
                      </a:solidFill>
                    </a:lnB>
                    <a:noFill/>
                  </a:tcPr>
                </a:tc>
                <a:tc>
                  <a:txBody>
                    <a:bodyPr anchor="t">
                      <a:noAutofit/>
                    </a:bodyPr>
                    <a:p>
                      <a:pPr algn="ctr">
                        <a:lnSpc>
                          <a:spcPct val="100000"/>
                        </a:lnSpc>
                      </a:pPr>
                      <a:r>
                        <a:rPr b="0" lang="en-US" sz="1200" spc="-1" strike="noStrike">
                          <a:solidFill>
                            <a:schemeClr val="dk1"/>
                          </a:solidFill>
                          <a:latin typeface="EB Garamond"/>
                          <a:ea typeface="EB Garamond"/>
                        </a:rPr>
                        <a:t>0.968</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000000"/>
                      </a:solidFill>
                    </a:lnT>
                    <a:lnB w="12240">
                      <a:solidFill>
                        <a:srgbClr val="000000"/>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P-value Avg. Active. + </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000000"/>
                      </a:solidFill>
                    </a:lnB>
                    <a:noFill/>
                  </a:tcPr>
                </a:tc>
                <a:tc>
                  <a:txBody>
                    <a:bodyPr anchor="t">
                      <a:noAutofit/>
                    </a:bodyPr>
                    <a:p>
                      <a:pPr algn="ctr">
                        <a:lnSpc>
                          <a:spcPct val="100000"/>
                        </a:lnSpc>
                      </a:pPr>
                      <a:r>
                        <a:rPr b="1" lang="en-US" sz="1200" spc="-1" strike="noStrike">
                          <a:solidFill>
                            <a:schemeClr val="dk1"/>
                          </a:solidFill>
                          <a:latin typeface="EB Garamond"/>
                          <a:ea typeface="EB Garamond"/>
                        </a:rPr>
                        <a:t>0.970</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000000"/>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Marginalized Sample Contrib. (64spe)</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000000"/>
                      </a:solidFill>
                    </a:lnT>
                    <a:lnB w="12240">
                      <a:solidFill>
                        <a:srgbClr val="000000"/>
                      </a:solidFill>
                    </a:lnB>
                    <a:noFill/>
                  </a:tcPr>
                </a:tc>
                <a:tc>
                  <a:txBody>
                    <a:bodyPr anchor="t">
                      <a:noAutofit/>
                    </a:bodyPr>
                    <a:p>
                      <a:pPr algn="ctr">
                        <a:lnSpc>
                          <a:spcPct val="100000"/>
                        </a:lnSpc>
                        <a:tabLst>
                          <a:tab algn="l" pos="0"/>
                        </a:tabLst>
                      </a:pPr>
                      <a:r>
                        <a:rPr b="0" lang="en-US" sz="1200" spc="-1" strike="noStrike">
                          <a:solidFill>
                            <a:schemeClr val="dk1"/>
                          </a:solidFill>
                          <a:latin typeface="EB Garamond"/>
                          <a:ea typeface="EB Garamond"/>
                        </a:rPr>
                        <a:t>0.957</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000000"/>
                      </a:solidFill>
                    </a:lnT>
                    <a:lnB w="12240">
                      <a:solidFill>
                        <a:srgbClr val="000000"/>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Marginalized Sample Importance (32 spe)</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000000"/>
                      </a:solidFill>
                    </a:lnT>
                    <a:lnB w="12240">
                      <a:solidFill>
                        <a:srgbClr val="000000"/>
                      </a:solidFill>
                    </a:lnB>
                    <a:noFill/>
                  </a:tcPr>
                </a:tc>
                <a:tc>
                  <a:txBody>
                    <a:bodyPr anchor="t">
                      <a:noAutofit/>
                    </a:bodyPr>
                    <a:p>
                      <a:pPr algn="ctr">
                        <a:lnSpc>
                          <a:spcPct val="100000"/>
                        </a:lnSpc>
                      </a:pPr>
                      <a:r>
                        <a:rPr b="0" lang="en-US" sz="1200" spc="-1" strike="noStrike">
                          <a:solidFill>
                            <a:schemeClr val="dk1"/>
                          </a:solidFill>
                          <a:latin typeface="EB Garamond"/>
                          <a:ea typeface="EB Garamond"/>
                        </a:rPr>
                        <a:t>0.972</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000000"/>
                      </a:solidFill>
                    </a:lnT>
                    <a:lnB w="12240">
                      <a:solidFill>
                        <a:srgbClr val="000000"/>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Marginalized Sample Importance (64 spe)</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gn="ctr">
                        <a:lnSpc>
                          <a:spcPct val="100000"/>
                        </a:lnSpc>
                      </a:pPr>
                      <a:r>
                        <a:rPr b="1" lang="en-US" sz="1200" spc="-1" strike="noStrike">
                          <a:solidFill>
                            <a:schemeClr val="dk1"/>
                          </a:solidFill>
                          <a:latin typeface="EB Garamond"/>
                          <a:ea typeface="EB Garamond"/>
                        </a:rPr>
                        <a:t>0.977</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tabLst>
                          <a:tab algn="l" pos="0"/>
                        </a:tabLst>
                      </a:pPr>
                      <a:r>
                        <a:rPr b="0" lang="en-US" sz="1200" spc="-1" strike="noStrike">
                          <a:solidFill>
                            <a:schemeClr val="dk1"/>
                          </a:solidFill>
                          <a:latin typeface="EB Garamond"/>
                          <a:ea typeface="EB Garamond"/>
                        </a:rPr>
                        <a:t>Marginalized Sample Importance (128 spe)</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gn="ctr">
                        <a:lnSpc>
                          <a:spcPct val="100000"/>
                        </a:lnSpc>
                      </a:pPr>
                      <a:r>
                        <a:rPr b="1" lang="en-US" sz="1200" spc="-1" strike="noStrike">
                          <a:solidFill>
                            <a:schemeClr val="dk1"/>
                          </a:solidFill>
                          <a:latin typeface="EB Garamond"/>
                          <a:ea typeface="EB Garamond"/>
                        </a:rPr>
                        <a:t>0.977</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bl>
          </a:graphicData>
        </a:graphic>
      </p:graphicFrame>
      <p:sp>
        <p:nvSpPr>
          <p:cNvPr id="405" name="TextBox 4"/>
          <p:cNvSpPr/>
          <p:nvPr/>
        </p:nvSpPr>
        <p:spPr>
          <a:xfrm>
            <a:off x="778320" y="6092280"/>
            <a:ext cx="3049920" cy="2494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US" sz="1050" spc="-1" strike="noStrike" u="sng">
                <a:solidFill>
                  <a:srgbClr val="0563c1"/>
                </a:solidFill>
                <a:uFillTx/>
                <a:latin typeface="EB Garamond"/>
                <a:ea typeface="EB Garamond"/>
                <a:hlinkClick r:id="rId1"/>
              </a:rPr>
              <a:t>[Detecting Extrapolation with Influence Functions]</a:t>
            </a:r>
            <a:endParaRPr b="0" lang="en-US" sz="1050" spc="-1" strike="noStrike">
              <a:solidFill>
                <a:srgbClr val="000000"/>
              </a:solidFill>
              <a:latin typeface="Arial"/>
            </a:endParaRPr>
          </a:p>
        </p:txBody>
      </p:sp>
      <p:pic>
        <p:nvPicPr>
          <p:cNvPr id="406" name="Picture 5" descr="A black border with yellow squares&#10;&#10;Description automatically generated"/>
          <p:cNvPicPr/>
          <p:nvPr/>
        </p:nvPicPr>
        <p:blipFill>
          <a:blip r:embed="rId2"/>
          <a:stretch/>
        </p:blipFill>
        <p:spPr>
          <a:xfrm>
            <a:off x="5808600" y="1397880"/>
            <a:ext cx="4135680" cy="2184120"/>
          </a:xfrm>
          <a:prstGeom prst="rect">
            <a:avLst/>
          </a:prstGeom>
          <a:ln w="0">
            <a:noFill/>
          </a:ln>
          <a:effectLst>
            <a:outerShdw algn="tl" blurRad="190440" rotWithShape="0">
              <a:srgbClr val="000000">
                <a:alpha val="70000"/>
              </a:srgbClr>
            </a:outerShdw>
          </a:effectLst>
        </p:spPr>
      </p:pic>
      <p:sp>
        <p:nvSpPr>
          <p:cNvPr id="407" name="PlaceHolder 2"/>
          <p:cNvSpPr>
            <a:spLocks noGrp="1"/>
          </p:cNvSpPr>
          <p:nvPr>
            <p:ph/>
          </p:nvPr>
        </p:nvSpPr>
        <p:spPr>
          <a:xfrm>
            <a:off x="838080" y="1825560"/>
            <a:ext cx="10515240" cy="4350960"/>
          </a:xfrm>
          <a:prstGeom prst="rect">
            <a:avLst/>
          </a:prstGeom>
          <a:noFill/>
          <a:ln w="0">
            <a:noFill/>
          </a:ln>
        </p:spPr>
        <p:txBody>
          <a:bodyPr anchor="t">
            <a:noAutofit/>
          </a:bodyPr>
          <a:p>
            <a:pPr indent="0">
              <a:lnSpc>
                <a:spcPct val="90000"/>
              </a:lnSpc>
              <a:spcBef>
                <a:spcPts val="1417"/>
              </a:spcBef>
              <a:buNone/>
            </a:pPr>
            <a:endParaRPr b="0" lang="da-DK" sz="2800" spc="-1" strike="noStrike">
              <a:solidFill>
                <a:srgbClr val="000000"/>
              </a:solidFill>
              <a:latin typeface="EB Garamond"/>
              <a:ea typeface="EB Garamond"/>
            </a:endParaRPr>
          </a:p>
        </p:txBody>
      </p:sp>
      <p:sp>
        <p:nvSpPr>
          <p:cNvPr id="408" name="TextBox 8"/>
          <p:cNvSpPr/>
          <p:nvPr/>
        </p:nvSpPr>
        <p:spPr>
          <a:xfrm>
            <a:off x="4020840" y="3549240"/>
            <a:ext cx="4371480" cy="3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نمونه‌های با کمترین تاثیر کناری</a:t>
            </a:r>
            <a:endParaRPr b="0" lang="en-US" sz="1800" spc="-1" strike="noStrike">
              <a:solidFill>
                <a:srgbClr val="000000"/>
              </a:solidFill>
              <a:latin typeface="Arial"/>
            </a:endParaRPr>
          </a:p>
        </p:txBody>
      </p:sp>
      <p:pic>
        <p:nvPicPr>
          <p:cNvPr id="409" name="Picture 9" descr="A screenshot of numbers&#10;&#10;Description automatically generated"/>
          <p:cNvPicPr/>
          <p:nvPr/>
        </p:nvPicPr>
        <p:blipFill>
          <a:blip r:embed="rId3"/>
          <a:stretch/>
        </p:blipFill>
        <p:spPr>
          <a:xfrm>
            <a:off x="4817880" y="3942000"/>
            <a:ext cx="2777760" cy="2764440"/>
          </a:xfrm>
          <a:prstGeom prst="rect">
            <a:avLst/>
          </a:prstGeom>
          <a:ln w="0">
            <a:noFill/>
          </a:ln>
        </p:spPr>
      </p:pic>
      <p:pic>
        <p:nvPicPr>
          <p:cNvPr id="410" name="Picture 10" descr="A screenshot of numbers&#10;&#10;Description automatically generated"/>
          <p:cNvPicPr/>
          <p:nvPr/>
        </p:nvPicPr>
        <p:blipFill>
          <a:blip r:embed="rId4"/>
          <a:stretch/>
        </p:blipFill>
        <p:spPr>
          <a:xfrm>
            <a:off x="8171280" y="3922560"/>
            <a:ext cx="2777760" cy="2764440"/>
          </a:xfrm>
          <a:prstGeom prst="rect">
            <a:avLst/>
          </a:prstGeom>
          <a:ln w="0">
            <a:noFill/>
          </a:ln>
        </p:spPr>
      </p:pic>
      <p:sp>
        <p:nvSpPr>
          <p:cNvPr id="411" name="TextBox 11"/>
          <p:cNvSpPr/>
          <p:nvPr/>
        </p:nvSpPr>
        <p:spPr>
          <a:xfrm>
            <a:off x="7374240" y="3553200"/>
            <a:ext cx="4371480" cy="3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نمونه‌های با بیشترین تاثیر کناری</a:t>
            </a:r>
            <a:endParaRPr b="0" lang="en-US" sz="1800" spc="-1" strike="noStrike">
              <a:solidFill>
                <a:srgbClr val="000000"/>
              </a:solidFill>
              <a:latin typeface="Arial"/>
            </a:endParaRPr>
          </a:p>
        </p:txBody>
      </p:sp>
      <p:sp>
        <p:nvSpPr>
          <p:cNvPr id="412" name="TextBox 13"/>
          <p:cNvSpPr/>
          <p:nvPr/>
        </p:nvSpPr>
        <p:spPr>
          <a:xfrm>
            <a:off x="6023160" y="6647400"/>
            <a:ext cx="4043160" cy="454680"/>
          </a:xfrm>
          <a:prstGeom prst="rect">
            <a:avLst/>
          </a:prstGeom>
          <a:noFill/>
          <a:ln w="0">
            <a:noFill/>
          </a:ln>
        </p:spPr>
        <p:style>
          <a:lnRef idx="0"/>
          <a:fillRef idx="0"/>
          <a:effectRef idx="0"/>
          <a:fontRef idx="minor"/>
        </p:style>
        <p:txBody>
          <a:bodyPr lIns="90000" rIns="90000" tIns="45000" bIns="45000" anchor="t">
            <a:spAutoFit/>
          </a:bodyPr>
          <a:p>
            <a:pPr algn="r" rtl="1">
              <a:lnSpc>
                <a:spcPct val="100000"/>
              </a:lnSpc>
            </a:pPr>
            <a:r>
              <a:rPr b="0" lang="fa-IR" sz="1200" spc="-1" strike="noStrike">
                <a:solidFill>
                  <a:srgbClr val="000000"/>
                </a:solidFill>
                <a:latin typeface="IRANSans"/>
                <a:cs typeface="IRANSans"/>
              </a:rPr>
              <a:t>دسته‌بندی داده‌های </a:t>
            </a:r>
            <a:r>
              <a:rPr b="0" lang="en-US" sz="1200" spc="-1" strike="noStrike">
                <a:solidFill>
                  <a:srgbClr val="000000"/>
                </a:solidFill>
                <a:latin typeface="IRANSans"/>
              </a:rPr>
              <a:t>MNIST</a:t>
            </a:r>
            <a:r>
              <a:rPr b="0" lang="en-US" sz="1200" spc="-1" strike="noStrike">
                <a:solidFill>
                  <a:srgbClr val="000000"/>
                </a:solidFill>
                <a:latin typeface="IRANSans"/>
              </a:rPr>
              <a:t> وقتی مدل </a:t>
            </a:r>
            <a:r>
              <a:rPr b="0" lang="fa-IR" sz="1200" spc="-1" strike="noStrike">
                <a:solidFill>
                  <a:srgbClr val="000000"/>
                </a:solidFill>
                <a:latin typeface="IRANSans"/>
                <a:cs typeface="IRANSans"/>
              </a:rPr>
              <a:t>۵</a:t>
            </a:r>
            <a:r>
              <a:rPr b="0" lang="fa-IR" sz="1200" spc="-1" strike="noStrike">
                <a:solidFill>
                  <a:srgbClr val="000000"/>
                </a:solidFill>
                <a:latin typeface="IRANSans"/>
                <a:cs typeface="IRANSans"/>
              </a:rPr>
              <a:t>ها را در یادگیری ندیده</a:t>
            </a:r>
            <a:endParaRPr b="0" lang="en-US" sz="12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77" dur="indefinite" restart="never" nodeType="tmRoot">
          <p:childTnLst>
            <p:seq>
              <p:cTn id="178" dur="indefinite" nodeType="mainSeq">
                <p:childTnLst>
                  <p:par>
                    <p:cTn id="179" fill="hold">
                      <p:stCondLst>
                        <p:cond delay="indefinite"/>
                      </p:stCondLst>
                      <p:childTnLst>
                        <p:par>
                          <p:cTn id="180" fill="hold">
                            <p:stCondLst>
                              <p:cond delay="0"/>
                            </p:stCondLst>
                            <p:childTnLst>
                              <p:par>
                                <p:cTn id="181" nodeType="clickEffect" fill="hold" presetClass="entr" presetID="1">
                                  <p:stCondLst>
                                    <p:cond delay="0"/>
                                  </p:stCondLst>
                                  <p:childTnLst>
                                    <p:set>
                                      <p:cBhvr>
                                        <p:cTn id="182" dur="1" fill="hold">
                                          <p:stCondLst>
                                            <p:cond delay="0"/>
                                          </p:stCondLst>
                                        </p:cTn>
                                        <p:tgtEl>
                                          <p:spTgt spid="406"/>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nodeType="clickEffect" fill="hold" presetClass="entr" presetID="1">
                                  <p:stCondLst>
                                    <p:cond delay="0"/>
                                  </p:stCondLst>
                                  <p:childTnLst>
                                    <p:set>
                                      <p:cBhvr>
                                        <p:cTn id="186" dur="1" fill="hold">
                                          <p:stCondLst>
                                            <p:cond delay="0"/>
                                          </p:stCondLst>
                                        </p:cTn>
                                        <p:tgtEl>
                                          <p:spTgt spid="404"/>
                                        </p:tgtEl>
                                        <p:attrNameLst>
                                          <p:attrName>style.visibility</p:attrName>
                                        </p:attrNameLst>
                                      </p:cBhvr>
                                      <p:to>
                                        <p:strVal val="visible"/>
                                      </p:to>
                                    </p:set>
                                  </p:childTnLst>
                                </p:cTn>
                              </p:par>
                              <p:par>
                                <p:cTn id="187" nodeType="withEffect" fill="hold" presetClass="entr" presetID="1">
                                  <p:stCondLst>
                                    <p:cond delay="0"/>
                                  </p:stCondLst>
                                  <p:childTnLst>
                                    <p:set>
                                      <p:cBhvr>
                                        <p:cTn id="188" dur="1" fill="hold">
                                          <p:stCondLst>
                                            <p:cond delay="0"/>
                                          </p:stCondLst>
                                        </p:cTn>
                                        <p:tgtEl>
                                          <p:spTgt spid="4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414" name="PlaceHolder 2"/>
          <p:cNvSpPr>
            <a:spLocks noGrp="1"/>
          </p:cNvSpPr>
          <p:nvPr>
            <p:ph/>
          </p:nvPr>
        </p:nvSpPr>
        <p:spPr>
          <a:xfrm>
            <a:off x="838080" y="1825560"/>
            <a:ext cx="10515240" cy="4350960"/>
          </a:xfrm>
          <a:prstGeom prst="rect">
            <a:avLst/>
          </a:prstGeom>
          <a:noFill/>
          <a:ln w="0">
            <a:noFill/>
          </a:ln>
        </p:spPr>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کنترل سهم تاثیر</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شرطی کردن مدل</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تناسب‌سازی مدل بر اساس دامنه‌ی جستجو</a:t>
            </a:r>
            <a:r>
              <a:rPr b="0" lang="en-US" sz="2400" spc="-1" strike="noStrike">
                <a:solidFill>
                  <a:srgbClr val="000000"/>
                </a:solidFill>
                <a:latin typeface="IRANSans"/>
                <a:ea typeface="EB Garamond"/>
              </a:rPr>
              <a:t>(</a:t>
            </a:r>
            <a:r>
              <a:rPr b="0" lang="en-US" sz="2400" spc="-1" strike="noStrike">
                <a:solidFill>
                  <a:srgbClr val="000000"/>
                </a:solidFill>
                <a:latin typeface="IRANSans"/>
                <a:ea typeface="EB Garamond"/>
              </a:rPr>
              <a:t>contextualization</a:t>
            </a:r>
            <a:r>
              <a:rPr b="0" lang="en-US" sz="2400" spc="-1" strike="noStrike">
                <a:solidFill>
                  <a:srgbClr val="000000"/>
                </a:solidFill>
                <a:latin typeface="IRANSans"/>
                <a:ea typeface="EB Garamond"/>
              </a:rPr>
              <a:t>) </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انتقال منفی (</a:t>
            </a:r>
            <a:r>
              <a:rPr b="0" lang="en-US" sz="2400" spc="-1" strike="noStrike">
                <a:solidFill>
                  <a:srgbClr val="000000"/>
                </a:solidFill>
                <a:latin typeface="IRANSans"/>
                <a:ea typeface="EB Garamond"/>
              </a:rPr>
              <a:t>unlearning</a:t>
            </a:r>
            <a:r>
              <a:rPr b="0" lang="en-US" sz="2400" spc="-1" strike="noStrike">
                <a:solidFill>
                  <a:srgbClr val="000000"/>
                </a:solidFill>
                <a:latin typeface="IRANSans"/>
                <a:ea typeface="EB Garamond"/>
              </a:rPr>
              <a:t>)</a:t>
            </a:r>
            <a:endParaRPr b="0" lang="da-DK" sz="24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کنترل سرعت و دقت</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مدل کوچک و قابل انتقال</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قابلیت تمرکز زدایی</a:t>
            </a: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تخمین قطعیت و داده‌های خارج از دامنه</a:t>
            </a:r>
            <a:endParaRPr b="0" lang="da-DK" sz="2800" spc="-1" strike="noStrike">
              <a:solidFill>
                <a:srgbClr val="000000"/>
              </a:solidFill>
              <a:latin typeface="Calibri"/>
            </a:endParaRPr>
          </a:p>
          <a:p>
            <a:pPr indent="0" algn="r" rtl="1">
              <a:lnSpc>
                <a:spcPct val="90000"/>
              </a:lnSpc>
              <a:spcBef>
                <a:spcPts val="1001"/>
              </a:spcBef>
              <a:buNone/>
            </a:pPr>
            <a:endParaRPr b="0" lang="da-DK"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توضیح‌پذیری بالفعل هوش‌مصنوعی</a:t>
            </a:r>
            <a:endParaRPr b="0" lang="da-DK" sz="4400" spc="-1" strike="noStrike">
              <a:solidFill>
                <a:srgbClr val="000000"/>
              </a:solidFill>
              <a:latin typeface="Calibri"/>
            </a:endParaRPr>
          </a:p>
        </p:txBody>
      </p:sp>
      <p:sp>
        <p:nvSpPr>
          <p:cNvPr id="416"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محدودیت‌</a:t>
            </a:r>
            <a:r>
              <a:rPr b="0" lang="en-US" sz="2800" spc="-1" strike="noStrike">
                <a:solidFill>
                  <a:srgbClr val="000000"/>
                </a:solidFill>
                <a:latin typeface="IRANSans"/>
                <a:ea typeface="EB Garamond"/>
              </a:rPr>
              <a:t> زمانی</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پیچیدگی خطی نسبت با تعداد داده </a:t>
            </a:r>
            <a:r>
              <a:rPr b="0" lang="en-US" sz="2400" spc="-1" strike="noStrike">
                <a:solidFill>
                  <a:srgbClr val="000000"/>
                </a:solidFill>
                <a:latin typeface="IRANSans"/>
                <a:ea typeface="EB Garamond"/>
              </a:rPr>
              <a:t>O(N)</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قابل تقلیل به لوگاریتمی </a:t>
            </a:r>
            <a:r>
              <a:rPr b="0" lang="en-US" sz="2400" spc="-1" strike="noStrike">
                <a:solidFill>
                  <a:srgbClr val="000000"/>
                </a:solidFill>
                <a:latin typeface="IRANSans"/>
                <a:ea typeface="EB Garamond"/>
              </a:rPr>
              <a:t>O(logN)</a:t>
            </a:r>
            <a:r>
              <a:rPr b="0" lang="en-US" sz="2400" spc="-1" strike="noStrike">
                <a:solidFill>
                  <a:srgbClr val="000000"/>
                </a:solidFill>
                <a:latin typeface="IRANSans"/>
                <a:ea typeface="EB Garamond"/>
              </a:rPr>
              <a:t> با استفاده از الگوریتم </a:t>
            </a:r>
            <a:r>
              <a:rPr b="0" lang="en-US" sz="2400" spc="-1" strike="noStrike">
                <a:solidFill>
                  <a:srgbClr val="000000"/>
                </a:solidFill>
                <a:latin typeface="IRANSans"/>
                <a:ea typeface="EB Garamond"/>
              </a:rPr>
              <a:t>KNN</a:t>
            </a:r>
            <a:endParaRPr b="0" lang="da-DK" sz="24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بهینه‌گی داده</a:t>
            </a:r>
            <a:endParaRPr b="0" lang="da-DK" sz="28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یا نیاز به داده‌های زیاد</a:t>
            </a:r>
            <a:endParaRPr b="0" lang="da-DK" sz="2400" spc="-1" strike="noStrike">
              <a:solidFill>
                <a:srgbClr val="000000"/>
              </a:solidFill>
              <a:latin typeface="Calibri"/>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یا محدودیت در کلی‌بینی (</a:t>
            </a:r>
            <a:r>
              <a:rPr b="0" lang="en-US" sz="2400" spc="-1" strike="noStrike">
                <a:solidFill>
                  <a:srgbClr val="000000"/>
                </a:solidFill>
                <a:latin typeface="IRANSans"/>
                <a:ea typeface="EB Garamond"/>
              </a:rPr>
              <a:t>generalization</a:t>
            </a:r>
            <a:r>
              <a:rPr b="0" lang="en-US" sz="2400" spc="-1" strike="noStrike">
                <a:solidFill>
                  <a:srgbClr val="000000"/>
                </a:solidFill>
                <a:latin typeface="IRANSans"/>
                <a:ea typeface="EB Garamond"/>
              </a:rPr>
              <a:t>)</a:t>
            </a:r>
            <a:endParaRPr b="0" lang="da-DK" sz="2400" spc="-1" strike="noStrike">
              <a:solidFill>
                <a:srgbClr val="000000"/>
              </a:solidFill>
              <a:latin typeface="Calibri"/>
            </a:endParaRPr>
          </a:p>
          <a:p>
            <a:pPr indent="0">
              <a:lnSpc>
                <a:spcPct val="90000"/>
              </a:lnSpc>
              <a:spcBef>
                <a:spcPts val="1417"/>
              </a:spcBef>
              <a:buNone/>
            </a:pPr>
            <a:endParaRPr b="0" lang="da-DK" sz="2400" spc="-1" strike="noStrike">
              <a:solidFill>
                <a:srgbClr val="000000"/>
              </a:solidFill>
              <a:latin typeface="Calibri"/>
            </a:endParaRPr>
          </a:p>
          <a:p>
            <a:pPr indent="0" algn="r" rtl="1">
              <a:lnSpc>
                <a:spcPct val="90000"/>
              </a:lnSpc>
              <a:spcBef>
                <a:spcPts val="1001"/>
              </a:spcBef>
              <a:buNone/>
            </a:pPr>
            <a:endParaRPr b="0" lang="da-DK" sz="28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پیش‌فرض: مدل‌سازی سهم قابل چشم‌پوشی دارد: </a:t>
            </a:r>
            <a:endParaRPr b="0" lang="da-DK" sz="2800" spc="-1" strike="noStrike">
              <a:solidFill>
                <a:srgbClr val="000000"/>
              </a:solidFill>
              <a:latin typeface="Calibri"/>
            </a:endParaRPr>
          </a:p>
        </p:txBody>
      </p:sp>
    </p:spTree>
  </p:cSld>
  <mc:AlternateContent>
    <mc:Choice Requires="p14">
      <p:transition spd="slow" p14:dur="2000"/>
    </mc:Choice>
    <mc:Fallback>
      <p:transition spd="slow"/>
    </mc:Fallback>
  </mc:AlternateContent>
  <p:timing>
    <p:tnLst>
      <p:par>
        <p:cTn id="189" dur="indefinite" restart="never" nodeType="tmRoot">
          <p:childTnLst>
            <p:seq>
              <p:cTn id="190" dur="indefinite" nodeType="mainSeq">
                <p:childTnLst>
                  <p:par>
                    <p:cTn id="191" fill="hold">
                      <p:stCondLst>
                        <p:cond delay="indefinite"/>
                      </p:stCondLst>
                      <p:childTnLst>
                        <p:par>
                          <p:cTn id="192" fill="hold">
                            <p:stCondLst>
                              <p:cond delay="0"/>
                            </p:stCondLst>
                            <p:childTnLst>
                              <p:par>
                                <p:cTn id="193" nodeType="clickEffect" fill="hold" presetClass="entr" presetID="1">
                                  <p:stCondLst>
                                    <p:cond delay="0"/>
                                  </p:stCondLst>
                                  <p:childTnLst>
                                    <p:set>
                                      <p:cBhvr>
                                        <p:cTn id="194" dur="1" fill="hold">
                                          <p:stCondLst>
                                            <p:cond delay="0"/>
                                          </p:stCondLst>
                                        </p:cTn>
                                        <p:tgtEl>
                                          <p:spTgt spid="416">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17" name="Slide Zoom 5" descr="">
            <a:hlinkClick r:id="rId1" action="ppaction://hlinksldjump"/>
          </p:cNvPr>
          <p:cNvPicPr/>
          <p:nvPr/>
        </p:nvPicPr>
        <p:blipFill>
          <a:blip r:embed="rId2"/>
          <a:stretch/>
        </p:blipFill>
        <p:spPr>
          <a:xfrm>
            <a:off x="0" y="0"/>
            <a:ext cx="12191760" cy="6857640"/>
          </a:xfrm>
          <a:prstGeom prst="rect">
            <a:avLst/>
          </a:prstGeom>
          <a:ln w="3175">
            <a:solidFill>
              <a:srgbClr val="d3d3d3"/>
            </a:solidFill>
            <a:round/>
          </a:ln>
        </p:spPr>
      </p:pic>
      <p:sp>
        <p:nvSpPr>
          <p:cNvPr id="418" name="Oval 1"/>
          <p:cNvSpPr/>
          <p:nvPr/>
        </p:nvSpPr>
        <p:spPr>
          <a:xfrm>
            <a:off x="2482920" y="3600360"/>
            <a:ext cx="3612600" cy="1289520"/>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هوش‌مصنوعی اجتماعی مرکز‌گرا</a:t>
            </a:r>
            <a:br>
              <a:rPr sz="4400"/>
            </a:br>
            <a:r>
              <a:rPr b="0" lang="da-DK" sz="1600" spc="-1" strike="noStrike">
                <a:solidFill>
                  <a:srgbClr val="000000"/>
                </a:solidFill>
                <a:latin typeface="Linux Libertine"/>
                <a:ea typeface="Linux Libertine"/>
              </a:rPr>
              <a:t>[علی‌اکبر شمس، محمد کاظم داوودی، حسن کربلایی]</a:t>
            </a:r>
            <a:endParaRPr b="0" lang="da-DK" sz="1600" spc="-1" strike="noStrike">
              <a:solidFill>
                <a:srgbClr val="000000"/>
              </a:solidFill>
              <a:latin typeface="Calibri"/>
            </a:endParaRPr>
          </a:p>
        </p:txBody>
      </p:sp>
      <p:sp>
        <p:nvSpPr>
          <p:cNvPr id="420" name="Content Placeholder 2"/>
          <p:cNvSpPr/>
          <p:nvPr/>
        </p:nvSpPr>
        <p:spPr>
          <a:xfrm>
            <a:off x="838080" y="1825560"/>
            <a:ext cx="1051524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همه‌ی اطلاعات و پردازش در یک مدل قرار میگیرد، مثل </a:t>
            </a:r>
            <a:r>
              <a:rPr b="0" lang="en-US" sz="2800" spc="-1" strike="noStrike">
                <a:solidFill>
                  <a:srgbClr val="000000"/>
                </a:solidFill>
                <a:latin typeface="IRANSans"/>
                <a:ea typeface="EB Garamond"/>
              </a:rPr>
              <a:t>ChatGPT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ارتباطات به محوریت یک عنصر (جمع‌آوری اطلاعات)</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تاثیر ناپذیری مستقیم</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جبر محتوایی</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انحصار در کنترل</a:t>
            </a:r>
            <a:endParaRPr b="0" lang="en-US" sz="2800" spc="-1" strike="noStrike">
              <a:solidFill>
                <a:srgbClr val="000000"/>
              </a:solidFill>
              <a:latin typeface="Arial"/>
            </a:endParaRPr>
          </a:p>
        </p:txBody>
      </p:sp>
      <p:sp>
        <p:nvSpPr>
          <p:cNvPr id="421" name="Freeform: Shape 1041"/>
          <p:cNvSpPr/>
          <p:nvPr/>
        </p:nvSpPr>
        <p:spPr>
          <a:xfrm>
            <a:off x="1838520" y="3339720"/>
            <a:ext cx="685800" cy="1748880"/>
          </a:xfrm>
          <a:custGeom>
            <a:avLst/>
            <a:gdLst>
              <a:gd name="textAreaLeft" fmla="*/ 0 w 685800"/>
              <a:gd name="textAreaRight" fmla="*/ 686160 w 685800"/>
              <a:gd name="textAreaTop" fmla="*/ 0 h 1748880"/>
              <a:gd name="textAreaBottom" fmla="*/ 1749240 h 1748880"/>
            </a:gdLst>
            <a:ahLst/>
            <a:rect l="textAreaLeft" t="textAreaTop" r="textAreaRight" b="textAreaBottom"/>
            <a:pathLst>
              <a:path w="686163" h="1749287">
                <a:moveTo>
                  <a:pt x="686163" y="0"/>
                </a:moveTo>
                <a:cubicBezTo>
                  <a:pt x="431887" y="202095"/>
                  <a:pt x="177611" y="404191"/>
                  <a:pt x="69937" y="695739"/>
                </a:cubicBezTo>
                <a:cubicBezTo>
                  <a:pt x="-37737" y="987287"/>
                  <a:pt x="1191" y="1368287"/>
                  <a:pt x="40120" y="1749287"/>
                </a:cubicBezTo>
              </a:path>
            </a:pathLst>
          </a:custGeom>
          <a:noFill/>
          <a:ln w="28575">
            <a:solidFill>
              <a:srgbClr val="ff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422" name="Oval 1047"/>
          <p:cNvSpPr/>
          <p:nvPr/>
        </p:nvSpPr>
        <p:spPr>
          <a:xfrm>
            <a:off x="2167200" y="548280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23" name="Oval 1048"/>
          <p:cNvSpPr/>
          <p:nvPr/>
        </p:nvSpPr>
        <p:spPr>
          <a:xfrm>
            <a:off x="1306800" y="558792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24" name="Oval 1049"/>
          <p:cNvSpPr/>
          <p:nvPr/>
        </p:nvSpPr>
        <p:spPr>
          <a:xfrm>
            <a:off x="1285560" y="46396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25" name="Oval 1050"/>
          <p:cNvSpPr/>
          <p:nvPr/>
        </p:nvSpPr>
        <p:spPr>
          <a:xfrm>
            <a:off x="2388960" y="46396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cxnSp>
        <p:nvCxnSpPr>
          <p:cNvPr id="426" name="Straight Connector 1051"/>
          <p:cNvCxnSpPr>
            <a:stCxn id="425" idx="3"/>
            <a:endCxn id="427" idx="7"/>
          </p:cNvCxnSpPr>
          <p:nvPr/>
        </p:nvCxnSpPr>
        <p:spPr>
          <a:xfrm flipH="1">
            <a:off x="2036160" y="4879440"/>
            <a:ext cx="396360" cy="267480"/>
          </a:xfrm>
          <a:prstGeom prst="straightConnector1">
            <a:avLst/>
          </a:prstGeom>
          <a:ln w="3175">
            <a:solidFill>
              <a:srgbClr val="000000"/>
            </a:solidFill>
          </a:ln>
        </p:spPr>
      </p:cxnSp>
      <p:cxnSp>
        <p:nvCxnSpPr>
          <p:cNvPr id="428" name="Straight Connector 1052"/>
          <p:cNvCxnSpPr>
            <a:stCxn id="427" idx="1"/>
            <a:endCxn id="424" idx="5"/>
          </p:cNvCxnSpPr>
          <p:nvPr/>
        </p:nvCxnSpPr>
        <p:spPr>
          <a:xfrm flipH="1" flipV="1">
            <a:off x="1537200" y="4879440"/>
            <a:ext cx="290880" cy="267480"/>
          </a:xfrm>
          <a:prstGeom prst="straightConnector1">
            <a:avLst/>
          </a:prstGeom>
          <a:ln w="3175">
            <a:solidFill>
              <a:srgbClr val="000000"/>
            </a:solidFill>
          </a:ln>
        </p:spPr>
      </p:cxnSp>
      <p:cxnSp>
        <p:nvCxnSpPr>
          <p:cNvPr id="429" name="Straight Connector 1053"/>
          <p:cNvCxnSpPr>
            <a:stCxn id="427" idx="5"/>
            <a:endCxn id="422" idx="1"/>
          </p:cNvCxnSpPr>
          <p:nvPr/>
        </p:nvCxnSpPr>
        <p:spPr>
          <a:xfrm>
            <a:off x="2036160" y="5345280"/>
            <a:ext cx="174600" cy="178920"/>
          </a:xfrm>
          <a:prstGeom prst="straightConnector1">
            <a:avLst/>
          </a:prstGeom>
          <a:ln w="3175">
            <a:solidFill>
              <a:srgbClr val="000000"/>
            </a:solidFill>
          </a:ln>
        </p:spPr>
      </p:cxnSp>
      <p:cxnSp>
        <p:nvCxnSpPr>
          <p:cNvPr id="430" name="Straight Connector 1054"/>
          <p:cNvCxnSpPr>
            <a:stCxn id="427" idx="3"/>
            <a:endCxn id="423" idx="7"/>
          </p:cNvCxnSpPr>
          <p:nvPr/>
        </p:nvCxnSpPr>
        <p:spPr>
          <a:xfrm flipH="1">
            <a:off x="1558440" y="5345280"/>
            <a:ext cx="269640" cy="284040"/>
          </a:xfrm>
          <a:prstGeom prst="straightConnector1">
            <a:avLst/>
          </a:prstGeom>
          <a:ln w="3175">
            <a:solidFill>
              <a:srgbClr val="000000"/>
            </a:solidFill>
          </a:ln>
        </p:spPr>
      </p:cxnSp>
      <p:sp>
        <p:nvSpPr>
          <p:cNvPr id="427" name="Oval 1055"/>
          <p:cNvSpPr/>
          <p:nvPr/>
        </p:nvSpPr>
        <p:spPr>
          <a:xfrm>
            <a:off x="1784520" y="510552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31" name="TextBox 2"/>
          <p:cNvSpPr/>
          <p:nvPr/>
        </p:nvSpPr>
        <p:spPr>
          <a:xfrm>
            <a:off x="838080" y="2953440"/>
            <a:ext cx="33159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محوراطلاعات،‌ مثل مدل‌های زبانی</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Cylinder 2"/>
          <p:cNvSpPr/>
          <p:nvPr/>
        </p:nvSpPr>
        <p:spPr>
          <a:xfrm>
            <a:off x="749880" y="1973880"/>
            <a:ext cx="2633040" cy="4041720"/>
          </a:xfrm>
          <a:prstGeom prst="can">
            <a:avLst>
              <a:gd name="adj" fmla="val 25000"/>
            </a:avLst>
          </a:prstGeom>
          <a:solidFill>
            <a:schemeClr val="accent6">
              <a:lumMod val="60000"/>
              <a:lumOff val="4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94"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سیستم </a:t>
            </a:r>
            <a:r>
              <a:rPr b="0" lang="fa-IR" sz="4400" spc="-1" strike="noStrike">
                <a:solidFill>
                  <a:srgbClr val="000000"/>
                </a:solidFill>
                <a:latin typeface="IRANSans"/>
                <a:cs typeface="IRANSans"/>
              </a:rPr>
              <a:t>تشخیص </a:t>
            </a:r>
            <a:r>
              <a:rPr b="0" lang="fa-IR" sz="4400" spc="-1" strike="noStrike">
                <a:solidFill>
                  <a:srgbClr val="000000"/>
                </a:solidFill>
                <a:latin typeface="IRANSans"/>
                <a:cs typeface="IRANSans"/>
              </a:rPr>
              <a:t>افسردگی </a:t>
            </a:r>
            <a:r>
              <a:rPr b="0" lang="fa-IR" sz="4400" spc="-1" strike="noStrike">
                <a:solidFill>
                  <a:srgbClr val="000000"/>
                </a:solidFill>
                <a:latin typeface="IRANSans"/>
                <a:cs typeface="IRANSans"/>
              </a:rPr>
              <a:t>در </a:t>
            </a:r>
            <a:r>
              <a:rPr b="0" lang="fa-IR" sz="4400" spc="-1" strike="noStrike">
                <a:solidFill>
                  <a:srgbClr val="000000"/>
                </a:solidFill>
                <a:latin typeface="IRANSans"/>
                <a:cs typeface="IRANSans"/>
              </a:rPr>
              <a:t>داده‌های </a:t>
            </a:r>
            <a:r>
              <a:rPr b="0" lang="fa-IR" sz="4400" spc="-1" strike="noStrike">
                <a:solidFill>
                  <a:srgbClr val="000000"/>
                </a:solidFill>
                <a:latin typeface="IRANSans"/>
                <a:cs typeface="IRANSans"/>
              </a:rPr>
              <a:t>دانمارک</a:t>
            </a:r>
            <a:br>
              <a:rPr sz="4400"/>
            </a:br>
            <a:r>
              <a:rPr b="0" lang="en-US" sz="1600" spc="-1" strike="noStrike">
                <a:solidFill>
                  <a:srgbClr val="000000"/>
                </a:solidFill>
                <a:latin typeface="Linux Libertine"/>
                <a:ea typeface="Linux Libertine"/>
              </a:rPr>
              <a:t>[</a:t>
            </a:r>
            <a:r>
              <a:rPr b="0" lang="en-US" sz="1600" spc="-1" strike="noStrike">
                <a:solidFill>
                  <a:srgbClr val="000000"/>
                </a:solidFill>
                <a:latin typeface="Linux Libertine"/>
                <a:ea typeface="Linux Libertine"/>
              </a:rPr>
              <a:t>Olalekan Akintande, </a:t>
            </a:r>
            <a:r>
              <a:rPr b="0" lang="en-US" sz="1600" spc="-1" strike="noStrike">
                <a:solidFill>
                  <a:srgbClr val="000000"/>
                </a:solidFill>
                <a:latin typeface="Linux Libertine"/>
                <a:ea typeface="Linux Libertine"/>
              </a:rPr>
              <a:t>Eike Peterson, Aasa </a:t>
            </a:r>
            <a:r>
              <a:rPr b="0" lang="en-US" sz="1600" spc="-1" strike="noStrike">
                <a:solidFill>
                  <a:srgbClr val="000000"/>
                </a:solidFill>
                <a:latin typeface="Linux Libertine"/>
                <a:ea typeface="Linux Libertine"/>
              </a:rPr>
              <a:t>Feragen</a:t>
            </a:r>
            <a:r>
              <a:rPr b="0" lang="en-US" sz="1600" spc="-1" strike="noStrike">
                <a:solidFill>
                  <a:srgbClr val="000000"/>
                </a:solidFill>
                <a:latin typeface="Linux Libertine"/>
                <a:ea typeface="Linux Libertine"/>
              </a:rPr>
              <a:t>]</a:t>
            </a:r>
            <a:endParaRPr b="0" lang="da-DK" sz="1600" spc="-1" strike="noStrike">
              <a:solidFill>
                <a:srgbClr val="000000"/>
              </a:solidFill>
              <a:latin typeface="Calibri"/>
            </a:endParaRPr>
          </a:p>
        </p:txBody>
      </p:sp>
      <p:sp>
        <p:nvSpPr>
          <p:cNvPr id="95" name="Content Placeholder 2"/>
          <p:cNvSpPr/>
          <p:nvPr/>
        </p:nvSpPr>
        <p:spPr>
          <a:xfrm>
            <a:off x="4097160" y="1825560"/>
            <a:ext cx="7256160" cy="4350960"/>
          </a:xfrm>
          <a:prstGeom prst="rect">
            <a:avLst/>
          </a:prstGeom>
          <a:noFill/>
          <a:ln w="0">
            <a:noFill/>
          </a:ln>
        </p:spPr>
        <p:style>
          <a:lnRef idx="0"/>
          <a:fillRef idx="0"/>
          <a:effectRef idx="0"/>
          <a:fontRef idx="minor"/>
        </p:style>
        <p:txBody>
          <a:bodyPr anchor="t">
            <a:normAutofit/>
          </a:bodyPr>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بر مبنای وضعیت اجتماعی</a:t>
            </a:r>
            <a:endParaRPr b="0" lang="en-US" sz="2400" spc="-1" strike="noStrike">
              <a:solidFill>
                <a:srgbClr val="000000"/>
              </a:solidFill>
              <a:latin typeface="Arial"/>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خطای تشخیص پزشک در مرد‌ها</a:t>
            </a:r>
            <a:endParaRPr b="0" lang="en-US" sz="2400" spc="-1" strike="noStrike">
              <a:solidFill>
                <a:srgbClr val="000000"/>
              </a:solidFill>
              <a:latin typeface="Arial"/>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عدم دسترسی به برچسب حقیقی </a:t>
            </a:r>
            <a:r>
              <a:rPr b="0" lang="en-US" sz="2400" spc="-1" strike="noStrike">
                <a:solidFill>
                  <a:srgbClr val="000000"/>
                </a:solidFill>
                <a:latin typeface="IRANSans"/>
                <a:ea typeface="EB Garamond"/>
              </a:rPr>
              <a:t>(</a:t>
            </a:r>
            <a:r>
              <a:rPr b="0" lang="en-US" sz="2400" spc="-1" strike="noStrike">
                <a:solidFill>
                  <a:srgbClr val="000000"/>
                </a:solidFill>
                <a:latin typeface="IRANSans"/>
                <a:ea typeface="EB Garamond"/>
              </a:rPr>
              <a:t>ground truth</a:t>
            </a:r>
            <a:r>
              <a:rPr b="0" lang="en-US" sz="2400" spc="-1" strike="noStrike">
                <a:solidFill>
                  <a:srgbClr val="000000"/>
                </a:solidFill>
                <a:latin typeface="IRANSans"/>
                <a:ea typeface="EB Garamond"/>
              </a:rPr>
              <a:t>)</a:t>
            </a:r>
            <a:endParaRPr b="0" lang="en-US" sz="2400" spc="-1" strike="noStrike">
              <a:solidFill>
                <a:srgbClr val="000000"/>
              </a:solidFill>
              <a:latin typeface="Arial"/>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غیر قابل تعمیر با ابزار‌های انصاف/الگوریتمی (</a:t>
            </a:r>
            <a:r>
              <a:rPr b="0" lang="en-US" sz="2400" spc="-1" strike="noStrike">
                <a:solidFill>
                  <a:srgbClr val="000000"/>
                </a:solidFill>
                <a:latin typeface="IRANSans"/>
                <a:ea typeface="EB Garamond"/>
              </a:rPr>
              <a:t>algorithmic fairness</a:t>
            </a:r>
            <a:r>
              <a:rPr b="0" lang="en-US" sz="2400" spc="-1" strike="noStrike">
                <a:solidFill>
                  <a:srgbClr val="000000"/>
                </a:solidFill>
                <a:latin typeface="IRANSans"/>
                <a:ea typeface="EB Garamond"/>
              </a:rPr>
              <a:t>)</a:t>
            </a:r>
            <a:endParaRPr b="0" lang="en-US" sz="2400" spc="-1" strike="noStrike">
              <a:solidFill>
                <a:srgbClr val="000000"/>
              </a:solidFill>
              <a:latin typeface="Arial"/>
            </a:endParaRPr>
          </a:p>
        </p:txBody>
      </p:sp>
      <p:graphicFrame>
        <p:nvGraphicFramePr>
          <p:cNvPr id="96" name="Content Placeholder 8"/>
          <p:cNvGraphicFramePr/>
          <p:nvPr/>
        </p:nvGraphicFramePr>
        <p:xfrm>
          <a:off x="844200" y="2743200"/>
          <a:ext cx="2444400" cy="2971800"/>
        </p:xfrm>
        <a:graphic>
          <a:graphicData uri="http://schemas.openxmlformats.org/drawingml/2006/table">
            <a:tbl>
              <a:tblPr/>
              <a:tblGrid>
                <a:gridCol w="1389240"/>
                <a:gridCol w="1055520"/>
              </a:tblGrid>
              <a:tr h="806040">
                <a:tc>
                  <a:txBody>
                    <a:bodyPr anchor="t">
                      <a:noAutofit/>
                    </a:bodyPr>
                    <a:p>
                      <a:pPr>
                        <a:lnSpc>
                          <a:spcPct val="100000"/>
                        </a:lnSpc>
                      </a:pPr>
                      <a:r>
                        <a:rPr b="1" lang="en-US" sz="1200" spc="-1" strike="noStrike">
                          <a:solidFill>
                            <a:srgbClr val="ffffff"/>
                          </a:solidFill>
                          <a:latin typeface="IRANSans"/>
                          <a:ea typeface="Linux Libertine"/>
                        </a:rPr>
                        <a:t>Age</a:t>
                      </a:r>
                      <a:r>
                        <a:rPr b="1" lang="en-US" sz="1200" spc="-1" strike="noStrike">
                          <a:solidFill>
                            <a:srgbClr val="ffffff"/>
                          </a:solidFill>
                          <a:latin typeface="IRANSans"/>
                          <a:ea typeface="Linux Libertine"/>
                        </a:rPr>
                        <a:t> group</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pPr>
                      <a:r>
                        <a:rPr b="1" lang="en-US" sz="1200" spc="-1" strike="noStrike">
                          <a:solidFill>
                            <a:srgbClr val="ffffff"/>
                          </a:solidFill>
                          <a:latin typeface="IRANSans"/>
                          <a:ea typeface="Linux Libertine"/>
                        </a:rPr>
                        <a:t>Region (of Denmark), </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806040">
                <a:tc>
                  <a:txBody>
                    <a:bodyPr anchor="t">
                      <a:noAutofit/>
                    </a:bodyPr>
                    <a:p>
                      <a:pPr>
                        <a:lnSpc>
                          <a:spcPct val="100000"/>
                        </a:lnSpc>
                      </a:pPr>
                      <a:r>
                        <a:rPr b="1" lang="en-US" sz="1200" spc="-1" strike="noStrike">
                          <a:solidFill>
                            <a:srgbClr val="ffffff"/>
                          </a:solidFill>
                          <a:latin typeface="IRANSans"/>
                          <a:ea typeface="Linux Libertine"/>
                        </a:rPr>
                        <a:t>Kommunegruppe (as</a:t>
                      </a:r>
                      <a:r>
                        <a:rPr b="1" lang="en-US" sz="1200" spc="-1" strike="noStrike">
                          <a:solidFill>
                            <a:srgbClr val="ffffff"/>
                          </a:solidFill>
                          <a:latin typeface="IRANSans"/>
                          <a:ea typeface="Linux Libertine"/>
                        </a:rPr>
                        <a:t> configured in Denmark)</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tabLst>
                          <a:tab algn="l" pos="0"/>
                        </a:tabLst>
                      </a:pPr>
                      <a:r>
                        <a:rPr b="1" lang="en-US" sz="1200" spc="-1" strike="noStrike">
                          <a:solidFill>
                            <a:srgbClr val="ffffff"/>
                          </a:solidFill>
                          <a:latin typeface="IRANSans"/>
                          <a:ea typeface="Linux Libertine"/>
                        </a:rPr>
                        <a:t>Number of address changes</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984600">
                <a:tc>
                  <a:txBody>
                    <a:bodyPr anchor="t">
                      <a:noAutofit/>
                    </a:bodyPr>
                    <a:p>
                      <a:pPr>
                        <a:lnSpc>
                          <a:spcPct val="100000"/>
                        </a:lnSpc>
                      </a:pPr>
                      <a:r>
                        <a:rPr b="1" lang="en-US" sz="1200" spc="-1" strike="noStrike">
                          <a:solidFill>
                            <a:srgbClr val="ffffff"/>
                          </a:solidFill>
                          <a:latin typeface="IRANSans"/>
                          <a:ea typeface="Linux Libertine"/>
                        </a:rPr>
                        <a:t>Civil status (married, not married, divorced, windowed)</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tabLst>
                          <a:tab algn="l" pos="0"/>
                        </a:tabLst>
                      </a:pPr>
                      <a:r>
                        <a:rPr b="1" lang="en-US" sz="1200" spc="-1" strike="noStrike">
                          <a:solidFill>
                            <a:srgbClr val="ffffff"/>
                          </a:solidFill>
                          <a:latin typeface="IRANSans"/>
                          <a:ea typeface="Linux Libertine"/>
                        </a:rPr>
                        <a:t>Sex (Male, Female and Non-binary)</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627480">
                <a:tc>
                  <a:txBody>
                    <a:bodyPr anchor="t">
                      <a:noAutofit/>
                    </a:bodyPr>
                    <a:p>
                      <a:pPr>
                        <a:lnSpc>
                          <a:spcPct val="100000"/>
                        </a:lnSpc>
                        <a:tabLst>
                          <a:tab algn="l" pos="0"/>
                        </a:tabLst>
                      </a:pPr>
                      <a:r>
                        <a:rPr b="1" lang="en-US" sz="1200" spc="-1" strike="noStrike">
                          <a:solidFill>
                            <a:srgbClr val="ffffff"/>
                          </a:solidFill>
                          <a:latin typeface="IRANSans"/>
                          <a:ea typeface="Linux Libertine"/>
                        </a:rPr>
                        <a:t>Household income quartile</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tabLst>
                          <a:tab algn="l" pos="0"/>
                        </a:tabLst>
                      </a:pPr>
                      <a:r>
                        <a:rPr b="1" lang="en-US" sz="1200" spc="-1" strike="noStrike">
                          <a:solidFill>
                            <a:srgbClr val="ffffff"/>
                          </a:solidFill>
                          <a:latin typeface="IRANSans"/>
                          <a:ea typeface="Linux Libertine"/>
                        </a:rPr>
                        <a:t>Living status</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bl>
          </a:graphicData>
        </a:graphic>
      </p:graphicFrame>
      <p:pic>
        <p:nvPicPr>
          <p:cNvPr id="97" name="Picture 4" descr=""/>
          <p:cNvPicPr/>
          <p:nvPr/>
        </p:nvPicPr>
        <p:blipFill>
          <a:blip r:embed="rId1"/>
          <a:stretch/>
        </p:blipFill>
        <p:spPr>
          <a:xfrm>
            <a:off x="7274160" y="3995280"/>
            <a:ext cx="3085920" cy="2502720"/>
          </a:xfrm>
          <a:prstGeom prst="rect">
            <a:avLst/>
          </a:prstGeom>
          <a:ln w="0">
            <a:noFill/>
          </a:ln>
        </p:spPr>
      </p:pic>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هوش‌مصنوعی اجتماعی توزیع‌پذیر</a:t>
            </a:r>
            <a:endParaRPr b="0" lang="da-DK" sz="4400" spc="-1" strike="noStrike">
              <a:solidFill>
                <a:srgbClr val="000000"/>
              </a:solidFill>
              <a:latin typeface="Calibri"/>
            </a:endParaRPr>
          </a:p>
        </p:txBody>
      </p:sp>
      <p:sp>
        <p:nvSpPr>
          <p:cNvPr id="433" name="Content Placeholder 2"/>
          <p:cNvSpPr/>
          <p:nvPr/>
        </p:nvSpPr>
        <p:spPr>
          <a:xfrm>
            <a:off x="838080" y="1825560"/>
            <a:ext cx="1051524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همه‌ی اطلاعات و پردازش در شبکه توزیع می‌شوند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distributed</a:t>
            </a:r>
            <a:r>
              <a:rPr b="0" lang="en-US" sz="2800" spc="-1" strike="noStrike">
                <a:solidFill>
                  <a:srgbClr val="000000"/>
                </a:solidFill>
                <a:latin typeface="IRANSans"/>
                <a:ea typeface="EB Garamond"/>
              </a:rPr>
              <a: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ارتباطات ریزوماتیک(</a:t>
            </a:r>
            <a:r>
              <a:rPr b="0" lang="en-US" sz="2800" spc="-1" strike="noStrike">
                <a:solidFill>
                  <a:srgbClr val="000000"/>
                </a:solidFill>
                <a:latin typeface="IRANSans"/>
                <a:ea typeface="EB Garamond"/>
              </a:rPr>
              <a:t>Rhizomatic</a:t>
            </a:r>
            <a:r>
              <a:rPr b="0" lang="en-US" sz="2800" spc="-1" strike="noStrike">
                <a:solidFill>
                  <a:srgbClr val="000000"/>
                </a:solidFill>
                <a:latin typeface="IRANSans"/>
                <a:ea typeface="EB Garamond"/>
              </a:rPr>
              <a:t>) </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قدرت انتخاب</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نقض اصل دوگانگی کاربر-سرویس‌دهنده</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نقض انحصار اطلاعاتی و بهره‌وری انحصاری</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قابلیت موازی‌سازی</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en-US" sz="2800" spc="-1" strike="noStrike">
                <a:solidFill>
                  <a:srgbClr val="000000"/>
                </a:solidFill>
                <a:latin typeface="IRANSans"/>
                <a:ea typeface="EB Garamond"/>
              </a:rPr>
              <a:t>…</a:t>
            </a:r>
            <a:endParaRPr b="0" lang="en-US" sz="2800" spc="-1" strike="noStrike">
              <a:solidFill>
                <a:srgbClr val="000000"/>
              </a:solidFill>
              <a:latin typeface="Arial"/>
            </a:endParaRPr>
          </a:p>
        </p:txBody>
      </p:sp>
      <p:sp>
        <p:nvSpPr>
          <p:cNvPr id="434" name="Oval 32"/>
          <p:cNvSpPr/>
          <p:nvPr/>
        </p:nvSpPr>
        <p:spPr>
          <a:xfrm>
            <a:off x="4299840" y="552420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35" name="Oval 33"/>
          <p:cNvSpPr/>
          <p:nvPr/>
        </p:nvSpPr>
        <p:spPr>
          <a:xfrm>
            <a:off x="3439800" y="562896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36" name="Oval 34"/>
          <p:cNvSpPr/>
          <p:nvPr/>
        </p:nvSpPr>
        <p:spPr>
          <a:xfrm>
            <a:off x="3418200" y="46810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37" name="Oval 35"/>
          <p:cNvSpPr/>
          <p:nvPr/>
        </p:nvSpPr>
        <p:spPr>
          <a:xfrm>
            <a:off x="4521960" y="46810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cxnSp>
        <p:nvCxnSpPr>
          <p:cNvPr id="438" name="Straight Connector 36"/>
          <p:cNvCxnSpPr>
            <a:stCxn id="436" idx="6"/>
            <a:endCxn id="437" idx="2"/>
          </p:cNvCxnSpPr>
          <p:nvPr/>
        </p:nvCxnSpPr>
        <p:spPr>
          <a:xfrm>
            <a:off x="3713040" y="4821480"/>
            <a:ext cx="809280" cy="360"/>
          </a:xfrm>
          <a:prstGeom prst="straightConnector1">
            <a:avLst/>
          </a:prstGeom>
          <a:ln w="57150">
            <a:solidFill>
              <a:srgbClr val="000000"/>
            </a:solidFill>
          </a:ln>
        </p:spPr>
      </p:cxnSp>
      <p:cxnSp>
        <p:nvCxnSpPr>
          <p:cNvPr id="439" name="Straight Connector 37"/>
          <p:cNvCxnSpPr>
            <a:stCxn id="437" idx="3"/>
            <a:endCxn id="435" idx="7"/>
          </p:cNvCxnSpPr>
          <p:nvPr/>
        </p:nvCxnSpPr>
        <p:spPr>
          <a:xfrm flipH="1">
            <a:off x="3691440" y="4920840"/>
            <a:ext cx="874080" cy="749520"/>
          </a:xfrm>
          <a:prstGeom prst="straightConnector1">
            <a:avLst/>
          </a:prstGeom>
          <a:ln w="38100">
            <a:solidFill>
              <a:srgbClr val="000000"/>
            </a:solidFill>
          </a:ln>
        </p:spPr>
      </p:cxnSp>
      <p:cxnSp>
        <p:nvCxnSpPr>
          <p:cNvPr id="440" name="Straight Connector 38"/>
          <p:cNvCxnSpPr>
            <a:stCxn id="435" idx="6"/>
            <a:endCxn id="434" idx="2"/>
          </p:cNvCxnSpPr>
          <p:nvPr/>
        </p:nvCxnSpPr>
        <p:spPr>
          <a:xfrm flipV="1">
            <a:off x="3734640" y="5664600"/>
            <a:ext cx="565560" cy="105120"/>
          </a:xfrm>
          <a:prstGeom prst="straightConnector1">
            <a:avLst/>
          </a:prstGeom>
          <a:ln>
            <a:solidFill>
              <a:srgbClr val="000000"/>
            </a:solidFill>
          </a:ln>
        </p:spPr>
      </p:cxnSp>
      <p:cxnSp>
        <p:nvCxnSpPr>
          <p:cNvPr id="441" name="Straight Connector 39"/>
          <p:cNvCxnSpPr>
            <a:stCxn id="434" idx="1"/>
            <a:endCxn id="436" idx="5"/>
          </p:cNvCxnSpPr>
          <p:nvPr/>
        </p:nvCxnSpPr>
        <p:spPr>
          <a:xfrm flipH="1" flipV="1">
            <a:off x="3669840" y="4920840"/>
            <a:ext cx="673560" cy="644760"/>
          </a:xfrm>
          <a:prstGeom prst="straightConnector1">
            <a:avLst/>
          </a:prstGeom>
          <a:ln>
            <a:solidFill>
              <a:srgbClr val="000000"/>
            </a:solidFill>
          </a:ln>
        </p:spPr>
      </p:cxnSp>
      <p:cxnSp>
        <p:nvCxnSpPr>
          <p:cNvPr id="442" name="Straight Connector 44"/>
          <p:cNvCxnSpPr>
            <a:stCxn id="437" idx="4"/>
            <a:endCxn id="434" idx="0"/>
          </p:cNvCxnSpPr>
          <p:nvPr/>
        </p:nvCxnSpPr>
        <p:spPr>
          <a:xfrm flipH="1">
            <a:off x="4447440" y="4961880"/>
            <a:ext cx="222480" cy="562680"/>
          </a:xfrm>
          <a:prstGeom prst="straightConnector1">
            <a:avLst/>
          </a:prstGeom>
          <a:ln>
            <a:solidFill>
              <a:srgbClr val="000000"/>
            </a:solidFill>
          </a:ln>
        </p:spPr>
      </p:cxnSp>
      <p:cxnSp>
        <p:nvCxnSpPr>
          <p:cNvPr id="443" name="Straight Connector 48"/>
          <p:cNvCxnSpPr>
            <a:stCxn id="436" idx="4"/>
            <a:endCxn id="435" idx="0"/>
          </p:cNvCxnSpPr>
          <p:nvPr/>
        </p:nvCxnSpPr>
        <p:spPr>
          <a:xfrm>
            <a:off x="3565800" y="4961880"/>
            <a:ext cx="21960" cy="667440"/>
          </a:xfrm>
          <a:prstGeom prst="straightConnector1">
            <a:avLst/>
          </a:prstGeom>
          <a:ln w="38100">
            <a:solidFill>
              <a:srgbClr val="000000"/>
            </a:solidFill>
          </a:ln>
        </p:spPr>
      </p:cxnSp>
      <p:sp>
        <p:nvSpPr>
          <p:cNvPr id="444" name="Freeform: Shape 72"/>
          <p:cNvSpPr/>
          <p:nvPr/>
        </p:nvSpPr>
        <p:spPr>
          <a:xfrm>
            <a:off x="1838520" y="3339720"/>
            <a:ext cx="685800" cy="1748880"/>
          </a:xfrm>
          <a:custGeom>
            <a:avLst/>
            <a:gdLst>
              <a:gd name="textAreaLeft" fmla="*/ 0 w 685800"/>
              <a:gd name="textAreaRight" fmla="*/ 686160 w 685800"/>
              <a:gd name="textAreaTop" fmla="*/ 0 h 1748880"/>
              <a:gd name="textAreaBottom" fmla="*/ 1749240 h 1748880"/>
            </a:gdLst>
            <a:ahLst/>
            <a:rect l="textAreaLeft" t="textAreaTop" r="textAreaRight" b="textAreaBottom"/>
            <a:pathLst>
              <a:path w="686163" h="1749287">
                <a:moveTo>
                  <a:pt x="686163" y="0"/>
                </a:moveTo>
                <a:cubicBezTo>
                  <a:pt x="431887" y="202095"/>
                  <a:pt x="177611" y="404191"/>
                  <a:pt x="69937" y="695739"/>
                </a:cubicBezTo>
                <a:cubicBezTo>
                  <a:pt x="-37737" y="987287"/>
                  <a:pt x="1191" y="1368287"/>
                  <a:pt x="40120" y="1749287"/>
                </a:cubicBezTo>
              </a:path>
            </a:pathLst>
          </a:custGeom>
          <a:noFill/>
          <a:ln w="28575">
            <a:solidFill>
              <a:srgbClr val="ff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445" name="TextBox 73"/>
          <p:cNvSpPr/>
          <p:nvPr/>
        </p:nvSpPr>
        <p:spPr>
          <a:xfrm>
            <a:off x="838080" y="2953440"/>
            <a:ext cx="331596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محوراطلاعات،‌ مثل مدل‌های زبانی</a:t>
            </a:r>
            <a:endParaRPr b="0" lang="en-US" sz="1800" spc="-1" strike="noStrike">
              <a:solidFill>
                <a:srgbClr val="000000"/>
              </a:solidFill>
              <a:latin typeface="Arial"/>
            </a:endParaRPr>
          </a:p>
        </p:txBody>
      </p:sp>
      <p:sp>
        <p:nvSpPr>
          <p:cNvPr id="446" name="Oval 83"/>
          <p:cNvSpPr/>
          <p:nvPr/>
        </p:nvSpPr>
        <p:spPr>
          <a:xfrm>
            <a:off x="2167200" y="548280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47" name="Oval 84"/>
          <p:cNvSpPr/>
          <p:nvPr/>
        </p:nvSpPr>
        <p:spPr>
          <a:xfrm>
            <a:off x="1306800" y="558792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48" name="Oval 85"/>
          <p:cNvSpPr/>
          <p:nvPr/>
        </p:nvSpPr>
        <p:spPr>
          <a:xfrm>
            <a:off x="1285560" y="46396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49" name="Oval 86"/>
          <p:cNvSpPr/>
          <p:nvPr/>
        </p:nvSpPr>
        <p:spPr>
          <a:xfrm>
            <a:off x="2388960" y="46396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cxnSp>
        <p:nvCxnSpPr>
          <p:cNvPr id="450" name="Straight Connector 88"/>
          <p:cNvCxnSpPr>
            <a:stCxn id="449" idx="3"/>
            <a:endCxn id="451" idx="7"/>
          </p:cNvCxnSpPr>
          <p:nvPr/>
        </p:nvCxnSpPr>
        <p:spPr>
          <a:xfrm flipH="1">
            <a:off x="2036160" y="4879440"/>
            <a:ext cx="396360" cy="267480"/>
          </a:xfrm>
          <a:prstGeom prst="straightConnector1">
            <a:avLst/>
          </a:prstGeom>
          <a:ln w="3175">
            <a:solidFill>
              <a:srgbClr val="000000"/>
            </a:solidFill>
          </a:ln>
        </p:spPr>
      </p:cxnSp>
      <p:cxnSp>
        <p:nvCxnSpPr>
          <p:cNvPr id="452" name="Straight Connector 90"/>
          <p:cNvCxnSpPr>
            <a:stCxn id="451" idx="1"/>
            <a:endCxn id="448" idx="5"/>
          </p:cNvCxnSpPr>
          <p:nvPr/>
        </p:nvCxnSpPr>
        <p:spPr>
          <a:xfrm flipH="1" flipV="1">
            <a:off x="1537200" y="4879440"/>
            <a:ext cx="290880" cy="267480"/>
          </a:xfrm>
          <a:prstGeom prst="straightConnector1">
            <a:avLst/>
          </a:prstGeom>
          <a:ln w="3175">
            <a:solidFill>
              <a:srgbClr val="000000"/>
            </a:solidFill>
          </a:ln>
        </p:spPr>
      </p:cxnSp>
      <p:cxnSp>
        <p:nvCxnSpPr>
          <p:cNvPr id="453" name="Straight Connector 91"/>
          <p:cNvCxnSpPr>
            <a:stCxn id="451" idx="5"/>
            <a:endCxn id="446" idx="1"/>
          </p:cNvCxnSpPr>
          <p:nvPr/>
        </p:nvCxnSpPr>
        <p:spPr>
          <a:xfrm>
            <a:off x="2036160" y="5345280"/>
            <a:ext cx="174600" cy="178920"/>
          </a:xfrm>
          <a:prstGeom prst="straightConnector1">
            <a:avLst/>
          </a:prstGeom>
          <a:ln w="3175">
            <a:solidFill>
              <a:srgbClr val="000000"/>
            </a:solidFill>
          </a:ln>
        </p:spPr>
      </p:cxnSp>
      <p:cxnSp>
        <p:nvCxnSpPr>
          <p:cNvPr id="454" name="Straight Connector 92"/>
          <p:cNvCxnSpPr>
            <a:stCxn id="451" idx="3"/>
            <a:endCxn id="447" idx="7"/>
          </p:cNvCxnSpPr>
          <p:nvPr/>
        </p:nvCxnSpPr>
        <p:spPr>
          <a:xfrm flipH="1">
            <a:off x="1558440" y="5345280"/>
            <a:ext cx="269640" cy="284040"/>
          </a:xfrm>
          <a:prstGeom prst="straightConnector1">
            <a:avLst/>
          </a:prstGeom>
          <a:ln w="3175">
            <a:solidFill>
              <a:srgbClr val="000000"/>
            </a:solidFill>
          </a:ln>
        </p:spPr>
      </p:cxnSp>
      <p:sp>
        <p:nvSpPr>
          <p:cNvPr id="451" name="Oval 95"/>
          <p:cNvSpPr/>
          <p:nvPr/>
        </p:nvSpPr>
        <p:spPr>
          <a:xfrm>
            <a:off x="1784520" y="510552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pic>
        <p:nvPicPr>
          <p:cNvPr id="455" name="Picture 2" descr=""/>
          <p:cNvPicPr/>
          <p:nvPr/>
        </p:nvPicPr>
        <p:blipFill>
          <a:blip r:embed="rId1"/>
          <a:stretch/>
        </p:blipFill>
        <p:spPr>
          <a:xfrm>
            <a:off x="276480" y="1454400"/>
            <a:ext cx="1155960" cy="1155960"/>
          </a:xfrm>
          <a:prstGeom prst="rect">
            <a:avLst/>
          </a:prstGeom>
          <a:ln w="0">
            <a:noFill/>
          </a:ln>
        </p:spPr>
      </p:pic>
      <p:pic>
        <p:nvPicPr>
          <p:cNvPr id="456" name="Picture 3" descr=""/>
          <p:cNvPicPr/>
          <p:nvPr/>
        </p:nvPicPr>
        <p:blipFill>
          <a:blip r:embed="rId2"/>
          <a:stretch/>
        </p:blipFill>
        <p:spPr>
          <a:xfrm>
            <a:off x="204840" y="322200"/>
            <a:ext cx="1677240" cy="947520"/>
          </a:xfrm>
          <a:prstGeom prst="rect">
            <a:avLst/>
          </a:prstGeom>
          <a:ln w="0">
            <a:noFill/>
          </a:ln>
        </p:spPr>
      </p:pic>
    </p:spTree>
  </p:cSld>
  <mc:AlternateContent>
    <mc:Choice Requires="p14">
      <p:transition spd="slow" p14:dur="2000"/>
    </mc:Choice>
    <mc:Fallback>
      <p:transition spd="slow"/>
    </mc:Fallback>
  </mc:AlternateContent>
  <p:timing>
    <p:tnLst>
      <p:par>
        <p:cTn id="195" dur="indefinite" restart="never" nodeType="tmRoot">
          <p:childTnLst>
            <p:seq>
              <p:cTn id="196" dur="indefinite" nodeType="mainSeq">
                <p:childTnLst>
                  <p:par>
                    <p:cTn id="197" fill="hold">
                      <p:stCondLst>
                        <p:cond delay="indefinite"/>
                      </p:stCondLst>
                      <p:childTnLst>
                        <p:par>
                          <p:cTn id="198" fill="hold">
                            <p:stCondLst>
                              <p:cond delay="0"/>
                            </p:stCondLst>
                            <p:childTnLst>
                              <p:par>
                                <p:cTn id="199" nodeType="clickEffect" fill="hold" presetClass="entr" presetID="1">
                                  <p:stCondLst>
                                    <p:cond delay="0"/>
                                  </p:stCondLst>
                                  <p:childTnLst>
                                    <p:set>
                                      <p:cBhvr>
                                        <p:cTn id="200" dur="1" fill="hold">
                                          <p:stCondLst>
                                            <p:cond delay="0"/>
                                          </p:stCondLst>
                                        </p:cTn>
                                        <p:tgtEl>
                                          <p:spTgt spid="455"/>
                                        </p:tgtEl>
                                        <p:attrNameLst>
                                          <p:attrName>style.visibility</p:attrName>
                                        </p:attrNameLst>
                                      </p:cBhvr>
                                      <p:to>
                                        <p:strVal val="visible"/>
                                      </p:to>
                                    </p:set>
                                  </p:childTnLst>
                                </p:cTn>
                              </p:par>
                            </p:childTnLst>
                          </p:cTn>
                        </p:par>
                      </p:childTnLst>
                    </p:cTn>
                  </p:par>
                  <p:par>
                    <p:cTn id="201" fill="hold">
                      <p:stCondLst>
                        <p:cond delay="indefinite"/>
                      </p:stCondLst>
                      <p:childTnLst>
                        <p:par>
                          <p:cTn id="202" fill="hold">
                            <p:stCondLst>
                              <p:cond delay="0"/>
                            </p:stCondLst>
                            <p:childTnLst>
                              <p:par>
                                <p:cTn id="203" nodeType="clickEffect" fill="hold" presetClass="entr" presetID="1">
                                  <p:stCondLst>
                                    <p:cond delay="0"/>
                                  </p:stCondLst>
                                  <p:childTnLst>
                                    <p:set>
                                      <p:cBhvr>
                                        <p:cTn id="204" dur="1" fill="hold">
                                          <p:stCondLst>
                                            <p:cond delay="0"/>
                                          </p:stCondLst>
                                        </p:cTn>
                                        <p:tgtEl>
                                          <p:spTgt spid="4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457"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مدل مولد افزوده بر پایه جستجو </a:t>
            </a:r>
            <a:r>
              <a:rPr b="0" lang="en-US" sz="4400" spc="-1" strike="noStrike">
                <a:solidFill>
                  <a:srgbClr val="000000"/>
                </a:solidFill>
                <a:latin typeface="IRANSans"/>
                <a:ea typeface="EB Garamond"/>
              </a:rPr>
              <a:t>RAG</a:t>
            </a:r>
            <a:endParaRPr b="0" lang="da-DK" sz="4400" spc="-1" strike="noStrike">
              <a:solidFill>
                <a:srgbClr val="000000"/>
              </a:solidFill>
              <a:latin typeface="Calibri"/>
            </a:endParaRPr>
          </a:p>
        </p:txBody>
      </p:sp>
      <p:sp>
        <p:nvSpPr>
          <p:cNvPr id="458" name="Content Placeholder 2"/>
          <p:cNvSpPr/>
          <p:nvPr/>
        </p:nvSpPr>
        <p:spPr>
          <a:xfrm>
            <a:off x="838080" y="1825560"/>
            <a:ext cx="10515240" cy="4350960"/>
          </a:xfrm>
          <a:prstGeom prst="rect">
            <a:avLst/>
          </a:prstGeom>
          <a:noFill/>
          <a:ln w="0">
            <a:noFill/>
          </a:ln>
        </p:spPr>
        <p:style>
          <a:lnRef idx="0"/>
          <a:fillRef idx="0"/>
          <a:effectRef idx="0"/>
          <a:fontRef idx="minor"/>
        </p:style>
        <p:txBody>
          <a:bodyPr anchor="t">
            <a:normAutofit fontScale="98000"/>
          </a:bodyPr>
          <a:p>
            <a:pPr marL="223920" indent="-22392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جواب‌های مدل مشروط به داده‌های جستجو شده</a:t>
            </a:r>
            <a:endParaRPr b="0" lang="en-US" sz="2800" spc="-1" strike="noStrike">
              <a:solidFill>
                <a:srgbClr val="000000"/>
              </a:solidFill>
              <a:latin typeface="Arial"/>
            </a:endParaRPr>
          </a:p>
          <a:p>
            <a:pPr marL="223920" indent="-22392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امکان کنترل داده‌های شرطی توسط کاربر</a:t>
            </a:r>
            <a:endParaRPr b="0" lang="en-US" sz="2800" spc="-1" strike="noStrike">
              <a:solidFill>
                <a:srgbClr val="000000"/>
              </a:solidFill>
              <a:latin typeface="Arial"/>
            </a:endParaRPr>
          </a:p>
          <a:p>
            <a:pPr lvl="1" marL="671760" indent="-22392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هر فرد میتواند شروط خود را برای توید بدهد</a:t>
            </a:r>
            <a:endParaRPr b="0" lang="en-US" sz="2400" spc="-1" strike="noStrike">
              <a:solidFill>
                <a:srgbClr val="000000"/>
              </a:solidFill>
              <a:latin typeface="Arial"/>
            </a:endParaRPr>
          </a:p>
          <a:p>
            <a:pPr lvl="1" marL="671760" indent="-22392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خروجی *متانسب* با داده‌های هر فرد</a:t>
            </a:r>
            <a:endParaRPr b="0" lang="en-US" sz="2400" spc="-1" strike="noStrike">
              <a:solidFill>
                <a:srgbClr val="000000"/>
              </a:solidFill>
              <a:latin typeface="Arial"/>
            </a:endParaRPr>
          </a:p>
          <a:p>
            <a:pPr marL="223920" indent="-22392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تنها روش‌ شخصی‌سازی مدل زبانی تا به حال (بدون نیاز به بازیادگیری)</a:t>
            </a:r>
            <a:endParaRPr b="0" lang="en-US" sz="2800" spc="-1" strike="noStrike">
              <a:solidFill>
                <a:srgbClr val="000000"/>
              </a:solidFill>
              <a:latin typeface="Arial"/>
            </a:endParaRPr>
          </a:p>
          <a:p>
            <a:pPr marL="223920" indent="-22392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برای اجتماعی‌سازی</a:t>
            </a:r>
            <a:endParaRPr b="0" lang="en-US" sz="2800" spc="-1" strike="noStrike">
              <a:solidFill>
                <a:srgbClr val="000000"/>
              </a:solidFill>
              <a:latin typeface="Arial"/>
            </a:endParaRPr>
          </a:p>
          <a:p>
            <a:pPr lvl="1" marL="671760" indent="-22392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میتوان مدل‌های شخصی و اشتراکی ساخت</a:t>
            </a:r>
            <a:endParaRPr b="0" lang="en-US" sz="2400" spc="-1" strike="noStrike">
              <a:solidFill>
                <a:srgbClr val="000000"/>
              </a:solidFill>
              <a:latin typeface="Arial"/>
            </a:endParaRPr>
          </a:p>
          <a:p>
            <a:pPr lvl="1" marL="671760" indent="-22392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نقص در بهینه‌گی (هر مدل بسیار سنگین ست)</a:t>
            </a:r>
            <a:endParaRPr b="0" lang="en-US" sz="2400" spc="-1" strike="noStrike">
              <a:solidFill>
                <a:srgbClr val="000000"/>
              </a:solidFill>
              <a:latin typeface="Arial"/>
            </a:endParaRPr>
          </a:p>
          <a:p>
            <a:pPr lvl="1" marL="671760" indent="-22392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داده‌ها در هر صورت باید تجمیع شوند</a:t>
            </a:r>
            <a:endParaRPr b="0" lang="en-US" sz="2400" spc="-1" strike="noStrike">
              <a:solidFill>
                <a:srgbClr val="000000"/>
              </a:solidFill>
              <a:latin typeface="Arial"/>
            </a:endParaRPr>
          </a:p>
          <a:p>
            <a:pPr lvl="1" marL="671760" indent="-22392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سوگیری مدل اصلی هنوز وجود دارد</a:t>
            </a:r>
            <a:endParaRPr b="0" lang="en-US" sz="2400" spc="-1" strike="noStrike">
              <a:solidFill>
                <a:srgbClr val="000000"/>
              </a:solidFill>
              <a:latin typeface="Arial"/>
            </a:endParaRPr>
          </a:p>
        </p:txBody>
      </p:sp>
      <p:pic>
        <p:nvPicPr>
          <p:cNvPr id="459" name="Picture 3" descr="A diagram of a software development&#10;&#10;Description automatically generated"/>
          <p:cNvPicPr/>
          <p:nvPr/>
        </p:nvPicPr>
        <p:blipFill>
          <a:blip r:embed="rId1"/>
          <a:stretch/>
        </p:blipFill>
        <p:spPr>
          <a:xfrm>
            <a:off x="420840" y="4230000"/>
            <a:ext cx="4190760" cy="1970640"/>
          </a:xfrm>
          <a:prstGeom prst="rect">
            <a:avLst/>
          </a:prstGeom>
          <a:ln w="0">
            <a:solidFill>
              <a:srgbClr val="4472c4"/>
            </a:solidFill>
          </a:ln>
        </p:spPr>
      </p:pic>
      <p:sp>
        <p:nvSpPr>
          <p:cNvPr id="460" name="Oval 2"/>
          <p:cNvSpPr/>
          <p:nvPr/>
        </p:nvSpPr>
        <p:spPr>
          <a:xfrm>
            <a:off x="1719720" y="25336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61" name="Oval 4"/>
          <p:cNvSpPr/>
          <p:nvPr/>
        </p:nvSpPr>
        <p:spPr>
          <a:xfrm>
            <a:off x="859680" y="263880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62" name="Oval 5"/>
          <p:cNvSpPr/>
          <p:nvPr/>
        </p:nvSpPr>
        <p:spPr>
          <a:xfrm>
            <a:off x="838080" y="169056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sp>
        <p:nvSpPr>
          <p:cNvPr id="463" name="Oval 6"/>
          <p:cNvSpPr/>
          <p:nvPr/>
        </p:nvSpPr>
        <p:spPr>
          <a:xfrm>
            <a:off x="1941840" y="169056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endParaRPr b="0" lang="en-US" sz="2000" spc="-1" strike="noStrike">
              <a:solidFill>
                <a:srgbClr val="ffffff"/>
              </a:solidFill>
              <a:latin typeface="Calibri"/>
            </a:endParaRPr>
          </a:p>
        </p:txBody>
      </p:sp>
      <p:cxnSp>
        <p:nvCxnSpPr>
          <p:cNvPr id="464" name="Straight Connector 7"/>
          <p:cNvCxnSpPr>
            <a:stCxn id="463" idx="3"/>
            <a:endCxn id="465" idx="7"/>
          </p:cNvCxnSpPr>
          <p:nvPr/>
        </p:nvCxnSpPr>
        <p:spPr>
          <a:xfrm flipH="1">
            <a:off x="1588680" y="1930320"/>
            <a:ext cx="396720" cy="267480"/>
          </a:xfrm>
          <a:prstGeom prst="straightConnector1">
            <a:avLst/>
          </a:prstGeom>
          <a:ln w="3175">
            <a:solidFill>
              <a:srgbClr val="000000"/>
            </a:solidFill>
            <a:tailEnd len="med" type="triangle" w="med"/>
          </a:ln>
        </p:spPr>
      </p:cxnSp>
      <p:cxnSp>
        <p:nvCxnSpPr>
          <p:cNvPr id="466" name="Straight Connector 8"/>
          <p:cNvCxnSpPr>
            <a:stCxn id="465" idx="1"/>
            <a:endCxn id="462" idx="5"/>
          </p:cNvCxnSpPr>
          <p:nvPr/>
        </p:nvCxnSpPr>
        <p:spPr>
          <a:xfrm flipH="1" flipV="1">
            <a:off x="1089720" y="1930320"/>
            <a:ext cx="290880" cy="267480"/>
          </a:xfrm>
          <a:prstGeom prst="straightConnector1">
            <a:avLst/>
          </a:prstGeom>
          <a:ln w="3175">
            <a:solidFill>
              <a:srgbClr val="000000"/>
            </a:solidFill>
            <a:headEnd len="med" type="triangle" w="med"/>
          </a:ln>
        </p:spPr>
      </p:cxnSp>
      <p:cxnSp>
        <p:nvCxnSpPr>
          <p:cNvPr id="467" name="Straight Connector 9"/>
          <p:cNvCxnSpPr>
            <a:stCxn id="465" idx="5"/>
            <a:endCxn id="460" idx="1"/>
          </p:cNvCxnSpPr>
          <p:nvPr/>
        </p:nvCxnSpPr>
        <p:spPr>
          <a:xfrm>
            <a:off x="1588680" y="2396160"/>
            <a:ext cx="174600" cy="178920"/>
          </a:xfrm>
          <a:prstGeom prst="straightConnector1">
            <a:avLst/>
          </a:prstGeom>
          <a:ln w="3175">
            <a:solidFill>
              <a:srgbClr val="000000"/>
            </a:solidFill>
            <a:headEnd len="med" type="triangle" w="med"/>
          </a:ln>
        </p:spPr>
      </p:cxnSp>
      <p:cxnSp>
        <p:nvCxnSpPr>
          <p:cNvPr id="468" name="Straight Connector 10"/>
          <p:cNvCxnSpPr>
            <a:stCxn id="465" idx="3"/>
            <a:endCxn id="461" idx="7"/>
          </p:cNvCxnSpPr>
          <p:nvPr/>
        </p:nvCxnSpPr>
        <p:spPr>
          <a:xfrm flipH="1">
            <a:off x="1111320" y="2396160"/>
            <a:ext cx="269280" cy="284040"/>
          </a:xfrm>
          <a:prstGeom prst="straightConnector1">
            <a:avLst/>
          </a:prstGeom>
          <a:ln w="3175">
            <a:solidFill>
              <a:srgbClr val="000000"/>
            </a:solidFill>
            <a:headEnd len="med" type="triangle" w="med"/>
          </a:ln>
        </p:spPr>
      </p:cxnSp>
      <p:sp>
        <p:nvSpPr>
          <p:cNvPr id="465" name="Oval 11"/>
          <p:cNvSpPr/>
          <p:nvPr/>
        </p:nvSpPr>
        <p:spPr>
          <a:xfrm>
            <a:off x="1337040" y="215640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469" name="Slide Zoom 8" descr="">
            <a:hlinkClick r:id="rId1" action="ppaction://hlinksldjump"/>
          </p:cNvPr>
          <p:cNvPicPr/>
          <p:nvPr/>
        </p:nvPicPr>
        <p:blipFill>
          <a:blip r:embed="rId2"/>
          <a:stretch/>
        </p:blipFill>
        <p:spPr>
          <a:xfrm>
            <a:off x="0" y="0"/>
            <a:ext cx="12191760" cy="6857640"/>
          </a:xfrm>
          <a:prstGeom prst="rect">
            <a:avLst/>
          </a:prstGeom>
          <a:ln w="3175">
            <a:solidFill>
              <a:srgbClr val="d3d3d3"/>
            </a:solidFill>
            <a:round/>
          </a:ln>
        </p:spPr>
      </p:pic>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0" name="Rectangle 66"/>
          <p:cNvSpPr/>
          <p:nvPr/>
        </p:nvSpPr>
        <p:spPr>
          <a:xfrm>
            <a:off x="2997720" y="2558880"/>
            <a:ext cx="2181600" cy="1694520"/>
          </a:xfrm>
          <a:prstGeom prst="rect">
            <a:avLst/>
          </a:prstGeom>
          <a:solidFill>
            <a:schemeClr val="accent6">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471" name="Rectangle 24"/>
          <p:cNvSpPr/>
          <p:nvPr/>
        </p:nvSpPr>
        <p:spPr>
          <a:xfrm>
            <a:off x="618120" y="2556360"/>
            <a:ext cx="2181600" cy="3554640"/>
          </a:xfrm>
          <a:prstGeom prst="rect">
            <a:avLst/>
          </a:prstGeom>
          <a:solidFill>
            <a:schemeClr val="accent1">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47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هوش‌مصنوعی اجتماعی توزیع‌پذیر</a:t>
            </a:r>
            <a:br>
              <a:rPr sz="4400"/>
            </a:br>
            <a:r>
              <a:rPr b="0" lang="da-DK" sz="1600" spc="-1" strike="noStrike">
                <a:solidFill>
                  <a:srgbClr val="000000"/>
                </a:solidFill>
                <a:latin typeface="Linux Libertine"/>
                <a:ea typeface="Linux Libertine"/>
              </a:rPr>
              <a:t>[علی‌اکبر شمس، محمد کاظم داوودی، حسن کربلایی]</a:t>
            </a:r>
            <a:endParaRPr b="0" lang="da-DK" sz="1600" spc="-1" strike="noStrike">
              <a:solidFill>
                <a:srgbClr val="000000"/>
              </a:solidFill>
              <a:latin typeface="Calibri"/>
            </a:endParaRPr>
          </a:p>
        </p:txBody>
      </p:sp>
      <p:sp>
        <p:nvSpPr>
          <p:cNvPr id="473" name="Content Placeholder 2"/>
          <p:cNvSpPr/>
          <p:nvPr/>
        </p:nvSpPr>
        <p:spPr>
          <a:xfrm>
            <a:off x="838080" y="1825560"/>
            <a:ext cx="10515240" cy="4350960"/>
          </a:xfrm>
          <a:prstGeom prst="rect">
            <a:avLst/>
          </a:prstGeom>
          <a:noFill/>
          <a:ln w="0">
            <a:noFill/>
          </a:ln>
        </p:spPr>
        <p:style>
          <a:lnRef idx="0"/>
          <a:fillRef idx="0"/>
          <a:effectRef idx="0"/>
          <a:fontRef idx="minor"/>
        </p:style>
        <p:txBody>
          <a:bodyPr anchor="t">
            <a:normAutofit/>
          </a:bodyPr>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استفاده از مدل پیشنهادی روی شبکه</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پردازش موازی در هر گره </a:t>
            </a:r>
            <a:r>
              <a:rPr b="0" lang="en-US" sz="2800" spc="-1" strike="noStrike">
                <a:solidFill>
                  <a:srgbClr val="000000"/>
                </a:solidFill>
                <a:latin typeface="IRANSans"/>
                <a:ea typeface="EB Garamond"/>
              </a:rPr>
              <a:t>(</a:t>
            </a:r>
            <a:r>
              <a:rPr b="0" lang="en-US" sz="2800" spc="-1" strike="noStrike">
                <a:solidFill>
                  <a:srgbClr val="000000"/>
                </a:solidFill>
                <a:latin typeface="IRANSans"/>
                <a:ea typeface="EB Garamond"/>
              </a:rPr>
              <a:t>node</a:t>
            </a:r>
            <a:r>
              <a:rPr b="0" lang="en-US" sz="2800" spc="-1" strike="noStrike">
                <a:solidFill>
                  <a:srgbClr val="000000"/>
                </a:solidFill>
                <a:latin typeface="IRANSans"/>
                <a:ea typeface="EB Garamond"/>
              </a:rPr>
              <a:t>)</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جمع‌آوری نتایج بصورت محلی</a:t>
            </a:r>
            <a:endParaRPr b="0" lang="en-US" sz="2800" spc="-1" strike="noStrike">
              <a:solidFill>
                <a:srgbClr val="000000"/>
              </a:solidFill>
              <a:latin typeface="Arial"/>
            </a:endParaRPr>
          </a:p>
          <a:p>
            <a:pPr marL="228600" indent="-2286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انتخاب سهم تاثیر هر گره</a:t>
            </a:r>
            <a:endParaRPr b="0" lang="en-US" sz="2800" spc="-1" strike="noStrike">
              <a:solidFill>
                <a:srgbClr val="000000"/>
              </a:solidFill>
              <a:latin typeface="Arial"/>
            </a:endParaRPr>
          </a:p>
        </p:txBody>
      </p:sp>
      <p:sp>
        <p:nvSpPr>
          <p:cNvPr id="474" name="Rectangle 12"/>
          <p:cNvSpPr/>
          <p:nvPr/>
        </p:nvSpPr>
        <p:spPr>
          <a:xfrm>
            <a:off x="2997720" y="4282560"/>
            <a:ext cx="2181600" cy="1822680"/>
          </a:xfrm>
          <a:prstGeom prst="rect">
            <a:avLst/>
          </a:prstGeom>
          <a:solidFill>
            <a:schemeClr val="accent4">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475" name="TextBox 13"/>
          <p:cNvSpPr/>
          <p:nvPr/>
        </p:nvSpPr>
        <p:spPr>
          <a:xfrm>
            <a:off x="2997720" y="2563920"/>
            <a:ext cx="2181600" cy="3330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محاسبه‌ی محلی</a:t>
            </a:r>
            <a:endParaRPr b="0" lang="en-US" sz="1600" spc="-1" strike="noStrike">
              <a:solidFill>
                <a:srgbClr val="000000"/>
              </a:solidFill>
              <a:latin typeface="Arial"/>
            </a:endParaRPr>
          </a:p>
        </p:txBody>
      </p:sp>
      <p:cxnSp>
        <p:nvCxnSpPr>
          <p:cNvPr id="476" name="Straight Connector 14"/>
          <p:cNvCxnSpPr>
            <a:stCxn id="477" idx="2"/>
            <a:endCxn id="478" idx="0"/>
          </p:cNvCxnSpPr>
          <p:nvPr/>
        </p:nvCxnSpPr>
        <p:spPr>
          <a:xfrm flipH="1">
            <a:off x="4088520" y="3910320"/>
            <a:ext cx="2880" cy="995040"/>
          </a:xfrm>
          <a:prstGeom prst="straightConnector1">
            <a:avLst/>
          </a:prstGeom>
          <a:ln w="57150">
            <a:solidFill>
              <a:srgbClr val="000000"/>
            </a:solidFill>
          </a:ln>
        </p:spPr>
      </p:cxnSp>
      <p:cxnSp>
        <p:nvCxnSpPr>
          <p:cNvPr id="479" name="Straight Connector 15"/>
          <p:cNvCxnSpPr>
            <a:stCxn id="480" idx="3"/>
            <a:endCxn id="478" idx="1"/>
          </p:cNvCxnSpPr>
          <p:nvPr/>
        </p:nvCxnSpPr>
        <p:spPr>
          <a:xfrm>
            <a:off x="2389680" y="4547160"/>
            <a:ext cx="1339200" cy="513720"/>
          </a:xfrm>
          <a:prstGeom prst="straightConnector1">
            <a:avLst/>
          </a:prstGeom>
          <a:ln>
            <a:solidFill>
              <a:srgbClr val="000000"/>
            </a:solidFill>
          </a:ln>
        </p:spPr>
      </p:cxnSp>
      <p:cxnSp>
        <p:nvCxnSpPr>
          <p:cNvPr id="481" name="Straight Connector 16"/>
          <p:cNvCxnSpPr>
            <a:stCxn id="482" idx="3"/>
            <a:endCxn id="478" idx="1"/>
          </p:cNvCxnSpPr>
          <p:nvPr/>
        </p:nvCxnSpPr>
        <p:spPr>
          <a:xfrm flipV="1">
            <a:off x="2376720" y="5060520"/>
            <a:ext cx="1352160" cy="550080"/>
          </a:xfrm>
          <a:prstGeom prst="straightConnector1">
            <a:avLst/>
          </a:prstGeom>
          <a:ln w="28575">
            <a:solidFill>
              <a:srgbClr val="000000"/>
            </a:solidFill>
          </a:ln>
        </p:spPr>
      </p:cxnSp>
      <p:sp>
        <p:nvSpPr>
          <p:cNvPr id="478" name="Rectangle: Rounded Corners 17"/>
          <p:cNvSpPr/>
          <p:nvPr/>
        </p:nvSpPr>
        <p:spPr>
          <a:xfrm>
            <a:off x="3728520" y="4905000"/>
            <a:ext cx="720360" cy="311040"/>
          </a:xfrm>
          <a:prstGeom prst="roundRect">
            <a:avLst>
              <a:gd name="adj" fmla="val 16667"/>
            </a:avLst>
          </a:prstGeom>
          <a:solidFill>
            <a:srgbClr val="cc99ff"/>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1600" spc="-1" strike="noStrike">
                <a:solidFill>
                  <a:srgbClr val="000000"/>
                </a:solidFill>
                <a:latin typeface="IRANSans"/>
                <a:cs typeface="IRANSans"/>
              </a:rPr>
              <a:t>پاسخ</a:t>
            </a:r>
            <a:endParaRPr b="0" lang="en-US" sz="1600" spc="-1" strike="noStrike">
              <a:solidFill>
                <a:srgbClr val="000000"/>
              </a:solidFill>
              <a:latin typeface="Arial"/>
            </a:endParaRPr>
          </a:p>
        </p:txBody>
      </p:sp>
      <p:sp>
        <p:nvSpPr>
          <p:cNvPr id="483" name="TextBox 25"/>
          <p:cNvSpPr/>
          <p:nvPr/>
        </p:nvSpPr>
        <p:spPr>
          <a:xfrm>
            <a:off x="513000" y="2563920"/>
            <a:ext cx="2419200" cy="3178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500" spc="-1" strike="noStrike">
                <a:solidFill>
                  <a:srgbClr val="000000"/>
                </a:solidFill>
                <a:latin typeface="IRANSans"/>
                <a:cs typeface="IRANSans"/>
              </a:rPr>
              <a:t>محاسبه‌ی موازی</a:t>
            </a:r>
            <a:endParaRPr b="0" lang="en-US" sz="1500" spc="-1" strike="noStrike">
              <a:solidFill>
                <a:srgbClr val="000000"/>
              </a:solidFill>
              <a:latin typeface="Arial"/>
            </a:endParaRPr>
          </a:p>
        </p:txBody>
      </p:sp>
      <p:sp>
        <p:nvSpPr>
          <p:cNvPr id="484" name="TextBox 52"/>
          <p:cNvSpPr/>
          <p:nvPr/>
        </p:nvSpPr>
        <p:spPr>
          <a:xfrm>
            <a:off x="2997720" y="5565240"/>
            <a:ext cx="2181600" cy="5763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1600" spc="-1" strike="noStrike">
                <a:solidFill>
                  <a:srgbClr val="000000"/>
                </a:solidFill>
                <a:latin typeface="IRANSans"/>
                <a:cs typeface="IRANSans"/>
              </a:rPr>
              <a:t>مکانیزم جمع‌آوری (میانگین)</a:t>
            </a:r>
            <a:endParaRPr b="0" lang="en-US" sz="1600" spc="-1" strike="noStrike">
              <a:solidFill>
                <a:srgbClr val="000000"/>
              </a:solidFill>
              <a:latin typeface="Arial"/>
            </a:endParaRPr>
          </a:p>
        </p:txBody>
      </p:sp>
      <p:cxnSp>
        <p:nvCxnSpPr>
          <p:cNvPr id="485" name="Straight Connector 62"/>
          <p:cNvCxnSpPr>
            <a:stCxn id="486" idx="3"/>
            <a:endCxn id="478" idx="1"/>
          </p:cNvCxnSpPr>
          <p:nvPr/>
        </p:nvCxnSpPr>
        <p:spPr>
          <a:xfrm>
            <a:off x="2395440" y="3495240"/>
            <a:ext cx="1333440" cy="1565640"/>
          </a:xfrm>
          <a:prstGeom prst="straightConnector1">
            <a:avLst/>
          </a:prstGeom>
          <a:ln>
            <a:solidFill>
              <a:srgbClr val="000000"/>
            </a:solidFill>
          </a:ln>
        </p:spPr>
      </p:cxnSp>
      <p:pic>
        <p:nvPicPr>
          <p:cNvPr id="487" name="Slide Zoom 4" descr="">
            <a:hlinkClick r:id="rId1" action="ppaction://hlinksldjump"/>
          </p:cNvPr>
          <p:cNvPicPr/>
          <p:nvPr/>
        </p:nvPicPr>
        <p:blipFill>
          <a:blip r:embed="rId2"/>
          <a:stretch/>
        </p:blipFill>
        <p:spPr>
          <a:xfrm>
            <a:off x="935640" y="3084840"/>
            <a:ext cx="1459800" cy="821160"/>
          </a:xfrm>
          <a:prstGeom prst="rect">
            <a:avLst/>
          </a:prstGeom>
          <a:ln w="3175">
            <a:solidFill>
              <a:srgbClr val="d3d3d3"/>
            </a:solidFill>
            <a:round/>
          </a:ln>
        </p:spPr>
      </p:pic>
      <p:pic>
        <p:nvPicPr>
          <p:cNvPr id="488" name="Slide Zoom 7" descr="">
            <a:hlinkClick r:id="rId3" action="ppaction://hlinksldjump"/>
          </p:cNvPr>
          <p:cNvPicPr/>
          <p:nvPr/>
        </p:nvPicPr>
        <p:blipFill>
          <a:blip r:embed="rId4"/>
          <a:stretch/>
        </p:blipFill>
        <p:spPr>
          <a:xfrm>
            <a:off x="929880" y="4136760"/>
            <a:ext cx="1459800" cy="821160"/>
          </a:xfrm>
          <a:prstGeom prst="rect">
            <a:avLst/>
          </a:prstGeom>
          <a:ln w="3175">
            <a:solidFill>
              <a:srgbClr val="d3d3d3"/>
            </a:solidFill>
            <a:round/>
          </a:ln>
        </p:spPr>
      </p:pic>
      <p:pic>
        <p:nvPicPr>
          <p:cNvPr id="489" name="Slide Zoom 11" descr="">
            <a:hlinkClick r:id="rId5" action="ppaction://hlinksldjump"/>
          </p:cNvPr>
          <p:cNvPicPr/>
          <p:nvPr/>
        </p:nvPicPr>
        <p:blipFill>
          <a:blip r:embed="rId6"/>
          <a:stretch/>
        </p:blipFill>
        <p:spPr>
          <a:xfrm>
            <a:off x="916920" y="5199840"/>
            <a:ext cx="1459800" cy="821160"/>
          </a:xfrm>
          <a:prstGeom prst="rect">
            <a:avLst/>
          </a:prstGeom>
          <a:ln w="3175">
            <a:solidFill>
              <a:srgbClr val="d3d3d3"/>
            </a:solidFill>
            <a:round/>
          </a:ln>
        </p:spPr>
      </p:pic>
      <p:pic>
        <p:nvPicPr>
          <p:cNvPr id="490" name="Slide Zoom 20" descr="">
            <a:hlinkClick r:id="rId7" action="ppaction://hlinksldjump"/>
          </p:cNvPr>
          <p:cNvPicPr/>
          <p:nvPr/>
        </p:nvPicPr>
        <p:blipFill>
          <a:blip r:embed="rId8"/>
          <a:stretch/>
        </p:blipFill>
        <p:spPr>
          <a:xfrm>
            <a:off x="3361320" y="3089160"/>
            <a:ext cx="1459800" cy="821160"/>
          </a:xfrm>
          <a:prstGeom prst="rect">
            <a:avLst/>
          </a:prstGeom>
          <a:ln w="3175">
            <a:solidFill>
              <a:srgbClr val="d3d3d3"/>
            </a:solidFill>
            <a:round/>
          </a:ln>
        </p:spPr>
      </p:pic>
      <p:grpSp>
        <p:nvGrpSpPr>
          <p:cNvPr id="491" name="Group 43"/>
          <p:cNvGrpSpPr/>
          <p:nvPr/>
        </p:nvGrpSpPr>
        <p:grpSpPr>
          <a:xfrm>
            <a:off x="7471440" y="4344120"/>
            <a:ext cx="2716920" cy="1764360"/>
            <a:chOff x="7471440" y="4344120"/>
            <a:chExt cx="2716920" cy="1764360"/>
          </a:xfrm>
        </p:grpSpPr>
        <p:grpSp>
          <p:nvGrpSpPr>
            <p:cNvPr id="492" name="Group 2"/>
            <p:cNvGrpSpPr/>
            <p:nvPr/>
          </p:nvGrpSpPr>
          <p:grpSpPr>
            <a:xfrm>
              <a:off x="8166240" y="4669560"/>
              <a:ext cx="1398600" cy="1229040"/>
              <a:chOff x="8166240" y="4669560"/>
              <a:chExt cx="1398600" cy="1229040"/>
            </a:xfrm>
          </p:grpSpPr>
          <p:sp>
            <p:nvSpPr>
              <p:cNvPr id="493" name="Oval 32"/>
              <p:cNvSpPr/>
              <p:nvPr/>
            </p:nvSpPr>
            <p:spPr>
              <a:xfrm>
                <a:off x="9047880" y="551268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94" name="Oval 33"/>
              <p:cNvSpPr/>
              <p:nvPr/>
            </p:nvSpPr>
            <p:spPr>
              <a:xfrm>
                <a:off x="8187840" y="561780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95" name="Oval 34"/>
              <p:cNvSpPr/>
              <p:nvPr/>
            </p:nvSpPr>
            <p:spPr>
              <a:xfrm>
                <a:off x="8166240" y="466956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sp>
            <p:nvSpPr>
              <p:cNvPr id="496" name="Oval 35"/>
              <p:cNvSpPr/>
              <p:nvPr/>
            </p:nvSpPr>
            <p:spPr>
              <a:xfrm>
                <a:off x="9270000" y="4669560"/>
                <a:ext cx="294840" cy="280800"/>
              </a:xfrm>
              <a:prstGeom prst="ellipse">
                <a:avLst/>
              </a:prstGeom>
              <a:solidFill>
                <a:schemeClr val="tx1"/>
              </a:solidFill>
              <a:ln>
                <a:solidFill>
                  <a:srgbClr val="000000"/>
                </a:solidFill>
              </a:ln>
            </p:spPr>
            <p:style>
              <a:lnRef idx="2">
                <a:schemeClr val="accent1">
                  <a:shade val="15000"/>
                </a:schemeClr>
              </a:lnRef>
              <a:fillRef idx="1">
                <a:schemeClr val="accent1"/>
              </a:fillRef>
              <a:effectRef idx="0">
                <a:schemeClr val="accent1"/>
              </a:effectRef>
              <a:fontRef idx="minor"/>
            </p:style>
            <p:txBody>
              <a:bodyPr wrap="none" lIns="90000" rIns="90000" tIns="45000" bIns="45000" anchor="ctr">
                <a:noAutofit/>
              </a:bodyPr>
              <a:p>
                <a:pPr algn="ctr">
                  <a:lnSpc>
                    <a:spcPct val="100000"/>
                  </a:lnSpc>
                </a:pPr>
                <a:r>
                  <a:rPr b="0" lang="en-US" sz="2000" spc="-1" strike="noStrike">
                    <a:solidFill>
                      <a:srgbClr val="ffffff"/>
                    </a:solidFill>
                    <a:latin typeface="Calibri"/>
                  </a:rPr>
                  <a:t>AI</a:t>
                </a:r>
                <a:endParaRPr b="0" lang="en-US" sz="2000" spc="-1" strike="noStrike">
                  <a:solidFill>
                    <a:srgbClr val="ffffff"/>
                  </a:solidFill>
                  <a:latin typeface="Arial"/>
                </a:endParaRPr>
              </a:p>
            </p:txBody>
          </p:sp>
          <p:cxnSp>
            <p:nvCxnSpPr>
              <p:cNvPr id="497" name="Straight Connector 36"/>
              <p:cNvCxnSpPr/>
              <p:nvPr/>
            </p:nvCxnSpPr>
            <p:spPr>
              <a:xfrm>
                <a:off x="8461440" y="4809960"/>
                <a:ext cx="808560" cy="360"/>
              </a:xfrm>
              <a:prstGeom prst="straightConnector1">
                <a:avLst/>
              </a:prstGeom>
              <a:ln w="57150">
                <a:solidFill>
                  <a:srgbClr val="000000"/>
                </a:solidFill>
              </a:ln>
            </p:spPr>
          </p:cxnSp>
          <p:cxnSp>
            <p:nvCxnSpPr>
              <p:cNvPr id="498" name="Straight Connector 37"/>
              <p:cNvCxnSpPr/>
              <p:nvPr/>
            </p:nvCxnSpPr>
            <p:spPr>
              <a:xfrm flipH="1">
                <a:off x="8439840" y="4909680"/>
                <a:ext cx="873360" cy="749520"/>
              </a:xfrm>
              <a:prstGeom prst="straightConnector1">
                <a:avLst/>
              </a:prstGeom>
              <a:ln w="38100">
                <a:solidFill>
                  <a:srgbClr val="000000"/>
                </a:solidFill>
              </a:ln>
            </p:spPr>
          </p:cxnSp>
          <p:cxnSp>
            <p:nvCxnSpPr>
              <p:cNvPr id="499" name="Straight Connector 38"/>
              <p:cNvCxnSpPr/>
              <p:nvPr/>
            </p:nvCxnSpPr>
            <p:spPr>
              <a:xfrm flipV="1">
                <a:off x="8483040" y="5653440"/>
                <a:ext cx="565200" cy="105120"/>
              </a:xfrm>
              <a:prstGeom prst="straightConnector1">
                <a:avLst/>
              </a:prstGeom>
              <a:ln>
                <a:solidFill>
                  <a:srgbClr val="000000"/>
                </a:solidFill>
              </a:ln>
            </p:spPr>
          </p:cxnSp>
          <p:cxnSp>
            <p:nvCxnSpPr>
              <p:cNvPr id="500" name="Straight Connector 39"/>
              <p:cNvCxnSpPr/>
              <p:nvPr/>
            </p:nvCxnSpPr>
            <p:spPr>
              <a:xfrm flipH="1" flipV="1">
                <a:off x="8418240" y="4909680"/>
                <a:ext cx="673200" cy="644400"/>
              </a:xfrm>
              <a:prstGeom prst="straightConnector1">
                <a:avLst/>
              </a:prstGeom>
              <a:ln>
                <a:solidFill>
                  <a:srgbClr val="000000"/>
                </a:solidFill>
              </a:ln>
            </p:spPr>
          </p:cxnSp>
          <p:cxnSp>
            <p:nvCxnSpPr>
              <p:cNvPr id="501" name="Straight Connector 44"/>
              <p:cNvCxnSpPr/>
              <p:nvPr/>
            </p:nvCxnSpPr>
            <p:spPr>
              <a:xfrm flipH="1">
                <a:off x="9195480" y="4950720"/>
                <a:ext cx="222480" cy="562320"/>
              </a:xfrm>
              <a:prstGeom prst="straightConnector1">
                <a:avLst/>
              </a:prstGeom>
              <a:ln>
                <a:solidFill>
                  <a:srgbClr val="000000"/>
                </a:solidFill>
              </a:ln>
            </p:spPr>
          </p:cxnSp>
          <p:cxnSp>
            <p:nvCxnSpPr>
              <p:cNvPr id="502" name="Straight Connector 48"/>
              <p:cNvCxnSpPr/>
              <p:nvPr/>
            </p:nvCxnSpPr>
            <p:spPr>
              <a:xfrm>
                <a:off x="8313840" y="4950720"/>
                <a:ext cx="21960" cy="667080"/>
              </a:xfrm>
              <a:prstGeom prst="straightConnector1">
                <a:avLst/>
              </a:prstGeom>
              <a:ln w="38100">
                <a:solidFill>
                  <a:srgbClr val="000000"/>
                </a:solidFill>
              </a:ln>
            </p:spPr>
          </p:cxnSp>
        </p:grpSp>
        <p:pic>
          <p:nvPicPr>
            <p:cNvPr id="503" name="Slide Zoom 23" descr="">
              <a:hlinkClick r:id="rId9" action="ppaction://hlinksldjump"/>
            </p:cNvPr>
            <p:cNvPicPr/>
            <p:nvPr/>
          </p:nvPicPr>
          <p:blipFill>
            <a:blip r:embed="rId10"/>
            <a:stretch/>
          </p:blipFill>
          <p:spPr>
            <a:xfrm>
              <a:off x="7471440" y="4391640"/>
              <a:ext cx="623160" cy="350280"/>
            </a:xfrm>
            <a:prstGeom prst="rect">
              <a:avLst/>
            </a:prstGeom>
            <a:ln w="3175">
              <a:solidFill>
                <a:srgbClr val="d3d3d3"/>
              </a:solidFill>
              <a:round/>
            </a:ln>
          </p:spPr>
        </p:pic>
        <p:pic>
          <p:nvPicPr>
            <p:cNvPr id="504" name="Slide Zoom 26" descr="">
              <a:hlinkClick r:id="rId11" action="ppaction://hlinksldjump"/>
            </p:cNvPr>
            <p:cNvPicPr/>
            <p:nvPr/>
          </p:nvPicPr>
          <p:blipFill>
            <a:blip r:embed="rId12"/>
            <a:stretch/>
          </p:blipFill>
          <p:spPr>
            <a:xfrm>
              <a:off x="7490160" y="5758200"/>
              <a:ext cx="623160" cy="350280"/>
            </a:xfrm>
            <a:prstGeom prst="rect">
              <a:avLst/>
            </a:prstGeom>
            <a:ln w="3175">
              <a:solidFill>
                <a:srgbClr val="d3d3d3"/>
              </a:solidFill>
              <a:round/>
            </a:ln>
          </p:spPr>
        </p:pic>
        <p:pic>
          <p:nvPicPr>
            <p:cNvPr id="505" name="Slide Zoom 30" descr="">
              <a:hlinkClick r:id="rId13" action="ppaction://hlinksldjump"/>
            </p:cNvPr>
            <p:cNvPicPr/>
            <p:nvPr/>
          </p:nvPicPr>
          <p:blipFill>
            <a:blip r:embed="rId14"/>
            <a:stretch/>
          </p:blipFill>
          <p:spPr>
            <a:xfrm>
              <a:off x="9565200" y="4344120"/>
              <a:ext cx="623160" cy="350280"/>
            </a:xfrm>
            <a:prstGeom prst="rect">
              <a:avLst/>
            </a:prstGeom>
            <a:ln w="3175">
              <a:solidFill>
                <a:srgbClr val="d3d3d3"/>
              </a:solidFill>
              <a:round/>
            </a:ln>
          </p:spPr>
        </p:pic>
        <p:pic>
          <p:nvPicPr>
            <p:cNvPr id="506" name="Slide Zoom 31" descr="">
              <a:hlinkClick r:id="rId15" action="ppaction://hlinksldjump"/>
            </p:cNvPr>
            <p:cNvPicPr/>
            <p:nvPr/>
          </p:nvPicPr>
          <p:blipFill>
            <a:blip r:embed="rId16"/>
            <a:stretch/>
          </p:blipFill>
          <p:spPr>
            <a:xfrm>
              <a:off x="9483120" y="5670720"/>
              <a:ext cx="623160" cy="350280"/>
            </a:xfrm>
            <a:prstGeom prst="rect">
              <a:avLst/>
            </a:prstGeom>
            <a:ln w="3175">
              <a:solidFill>
                <a:srgbClr val="d3d3d3"/>
              </a:solidFill>
              <a:round/>
            </a:ln>
          </p:spPr>
        </p:pic>
        <p:sp>
          <p:nvSpPr>
            <p:cNvPr id="507" name="Freeform: Shape 40">
              <a:hlinkClick r:id="rId17" action="ppaction://hlinksldjump"/>
            </p:cNvPr>
            <p:cNvSpPr/>
            <p:nvPr/>
          </p:nvSpPr>
          <p:spPr>
            <a:xfrm>
              <a:off x="8268840" y="4564080"/>
              <a:ext cx="894240" cy="772920"/>
            </a:xfrm>
            <a:custGeom>
              <a:avLst/>
              <a:gdLst>
                <a:gd name="textAreaLeft" fmla="*/ 0 w 894240"/>
                <a:gd name="textAreaRight" fmla="*/ 894600 w 894240"/>
                <a:gd name="textAreaTop" fmla="*/ 0 h 772920"/>
                <a:gd name="textAreaBottom" fmla="*/ 773280 h 772920"/>
              </a:gdLst>
              <a:ahLst/>
              <a:rect l="textAreaLeft" t="textAreaTop" r="textAreaRight" b="textAreaBottom"/>
              <a:pathLst>
                <a:path w="894777" h="773124">
                  <a:moveTo>
                    <a:pt x="0" y="0"/>
                  </a:moveTo>
                  <a:cubicBezTo>
                    <a:pt x="79910" y="47945"/>
                    <a:pt x="41163" y="25239"/>
                    <a:pt x="215845" y="113810"/>
                  </a:cubicBezTo>
                  <a:cubicBezTo>
                    <a:pt x="242983" y="127570"/>
                    <a:pt x="273242" y="135735"/>
                    <a:pt x="298259" y="153054"/>
                  </a:cubicBezTo>
                  <a:cubicBezTo>
                    <a:pt x="315265" y="164827"/>
                    <a:pt x="331492" y="177814"/>
                    <a:pt x="349277" y="188374"/>
                  </a:cubicBezTo>
                  <a:cubicBezTo>
                    <a:pt x="373428" y="202714"/>
                    <a:pt x="400201" y="212453"/>
                    <a:pt x="423842" y="227619"/>
                  </a:cubicBezTo>
                  <a:cubicBezTo>
                    <a:pt x="469665" y="257015"/>
                    <a:pt x="510590" y="293796"/>
                    <a:pt x="557273" y="321806"/>
                  </a:cubicBezTo>
                  <a:cubicBezTo>
                    <a:pt x="602095" y="348699"/>
                    <a:pt x="618003" y="353303"/>
                    <a:pt x="651461" y="388522"/>
                  </a:cubicBezTo>
                  <a:cubicBezTo>
                    <a:pt x="665535" y="403337"/>
                    <a:pt x="676596" y="420835"/>
                    <a:pt x="690705" y="435616"/>
                  </a:cubicBezTo>
                  <a:cubicBezTo>
                    <a:pt x="702157" y="447614"/>
                    <a:pt x="757826" y="494026"/>
                    <a:pt x="769194" y="510180"/>
                  </a:cubicBezTo>
                  <a:cubicBezTo>
                    <a:pt x="794319" y="545885"/>
                    <a:pt x="812207" y="587397"/>
                    <a:pt x="828061" y="627914"/>
                  </a:cubicBezTo>
                  <a:cubicBezTo>
                    <a:pt x="833641" y="642173"/>
                    <a:pt x="837622" y="657055"/>
                    <a:pt x="843759" y="671083"/>
                  </a:cubicBezTo>
                  <a:cubicBezTo>
                    <a:pt x="846817" y="678072"/>
                    <a:pt x="851880" y="684009"/>
                    <a:pt x="855533" y="690706"/>
                  </a:cubicBezTo>
                  <a:cubicBezTo>
                    <a:pt x="864354" y="706877"/>
                    <a:pt x="872260" y="724677"/>
                    <a:pt x="879079" y="741724"/>
                  </a:cubicBezTo>
                  <a:cubicBezTo>
                    <a:pt x="892127" y="774344"/>
                    <a:pt x="879581" y="773119"/>
                    <a:pt x="894777" y="773119"/>
                  </a:cubicBezTo>
                </a:path>
              </a:pathLst>
            </a:custGeom>
            <a:noFill/>
            <a:ln w="38100">
              <a:solidFill>
                <a:srgbClr val="c0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508" name="Freeform: Shape 41">
              <a:hlinkClick r:id="rId18" action="ppaction://hlinksldjump"/>
            </p:cNvPr>
            <p:cNvSpPr/>
            <p:nvPr/>
          </p:nvSpPr>
          <p:spPr>
            <a:xfrm>
              <a:off x="9395280" y="4803480"/>
              <a:ext cx="231120" cy="612000"/>
            </a:xfrm>
            <a:custGeom>
              <a:avLst/>
              <a:gdLst>
                <a:gd name="textAreaLeft" fmla="*/ 0 w 231120"/>
                <a:gd name="textAreaRight" fmla="*/ 231480 w 231120"/>
                <a:gd name="textAreaTop" fmla="*/ 0 h 612000"/>
                <a:gd name="textAreaBottom" fmla="*/ 612360 h 612000"/>
              </a:gdLst>
              <a:ahLst/>
              <a:rect l="textAreaLeft" t="textAreaTop" r="textAreaRight" b="textAreaBottom"/>
              <a:pathLst>
                <a:path w="231543" h="612217">
                  <a:moveTo>
                    <a:pt x="231543" y="0"/>
                  </a:moveTo>
                  <a:cubicBezTo>
                    <a:pt x="225252" y="66059"/>
                    <a:pt x="223384" y="99322"/>
                    <a:pt x="211921" y="164828"/>
                  </a:cubicBezTo>
                  <a:cubicBezTo>
                    <a:pt x="192988" y="273021"/>
                    <a:pt x="203002" y="203712"/>
                    <a:pt x="184449" y="282562"/>
                  </a:cubicBezTo>
                  <a:cubicBezTo>
                    <a:pt x="182626" y="290308"/>
                    <a:pt x="183041" y="298560"/>
                    <a:pt x="180525" y="306109"/>
                  </a:cubicBezTo>
                  <a:cubicBezTo>
                    <a:pt x="176451" y="318332"/>
                    <a:pt x="169230" y="329321"/>
                    <a:pt x="164827" y="341429"/>
                  </a:cubicBezTo>
                  <a:cubicBezTo>
                    <a:pt x="158746" y="358151"/>
                    <a:pt x="156034" y="376049"/>
                    <a:pt x="149129" y="392447"/>
                  </a:cubicBezTo>
                  <a:cubicBezTo>
                    <a:pt x="145468" y="401141"/>
                    <a:pt x="137650" y="407556"/>
                    <a:pt x="133431" y="415993"/>
                  </a:cubicBezTo>
                  <a:cubicBezTo>
                    <a:pt x="128433" y="425990"/>
                    <a:pt x="126918" y="437527"/>
                    <a:pt x="121658" y="447389"/>
                  </a:cubicBezTo>
                  <a:cubicBezTo>
                    <a:pt x="116363" y="457318"/>
                    <a:pt x="108149" y="465412"/>
                    <a:pt x="102036" y="474860"/>
                  </a:cubicBezTo>
                  <a:cubicBezTo>
                    <a:pt x="53190" y="550349"/>
                    <a:pt x="103664" y="479048"/>
                    <a:pt x="54942" y="549425"/>
                  </a:cubicBezTo>
                  <a:cubicBezTo>
                    <a:pt x="51219" y="554803"/>
                    <a:pt x="47426" y="560157"/>
                    <a:pt x="43169" y="565123"/>
                  </a:cubicBezTo>
                  <a:cubicBezTo>
                    <a:pt x="39557" y="569337"/>
                    <a:pt x="35320" y="572972"/>
                    <a:pt x="31395" y="576896"/>
                  </a:cubicBezTo>
                  <a:cubicBezTo>
                    <a:pt x="28779" y="582129"/>
                    <a:pt x="27353" y="588152"/>
                    <a:pt x="23546" y="592594"/>
                  </a:cubicBezTo>
                  <a:cubicBezTo>
                    <a:pt x="19290" y="597560"/>
                    <a:pt x="12874" y="600181"/>
                    <a:pt x="7849" y="604368"/>
                  </a:cubicBezTo>
                  <a:cubicBezTo>
                    <a:pt x="5007" y="606737"/>
                    <a:pt x="2616" y="609601"/>
                    <a:pt x="0" y="612217"/>
                  </a:cubicBezTo>
                </a:path>
              </a:pathLst>
            </a:custGeom>
            <a:noFill/>
            <a:ln w="38100">
              <a:solidFill>
                <a:srgbClr val="c0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509" name="Freeform: Shape 42">
              <a:hlinkClick r:id="rId19" action="ppaction://hlinksldjump"/>
            </p:cNvPr>
            <p:cNvSpPr/>
            <p:nvPr/>
          </p:nvSpPr>
          <p:spPr>
            <a:xfrm>
              <a:off x="8484840" y="5866920"/>
              <a:ext cx="596160" cy="54720"/>
            </a:xfrm>
            <a:custGeom>
              <a:avLst/>
              <a:gdLst>
                <a:gd name="textAreaLeft" fmla="*/ 0 w 596160"/>
                <a:gd name="textAreaRight" fmla="*/ 596520 w 596160"/>
                <a:gd name="textAreaTop" fmla="*/ 0 h 54720"/>
                <a:gd name="textAreaBottom" fmla="*/ 55080 h 54720"/>
              </a:gdLst>
              <a:ahLst/>
              <a:rect l="textAreaLeft" t="textAreaTop" r="textAreaRight" b="textAreaBottom"/>
              <a:pathLst>
                <a:path w="596519" h="54942">
                  <a:moveTo>
                    <a:pt x="0" y="23547"/>
                  </a:moveTo>
                  <a:cubicBezTo>
                    <a:pt x="86444" y="42757"/>
                    <a:pt x="63302" y="38975"/>
                    <a:pt x="215846" y="51018"/>
                  </a:cubicBezTo>
                  <a:cubicBezTo>
                    <a:pt x="254991" y="54108"/>
                    <a:pt x="294335" y="53634"/>
                    <a:pt x="333580" y="54942"/>
                  </a:cubicBezTo>
                  <a:lnTo>
                    <a:pt x="510180" y="47094"/>
                  </a:lnTo>
                  <a:cubicBezTo>
                    <a:pt x="519166" y="46544"/>
                    <a:pt x="534490" y="40381"/>
                    <a:pt x="541576" y="35320"/>
                  </a:cubicBezTo>
                  <a:cubicBezTo>
                    <a:pt x="546092" y="32094"/>
                    <a:pt x="548667" y="26527"/>
                    <a:pt x="553349" y="23547"/>
                  </a:cubicBezTo>
                  <a:cubicBezTo>
                    <a:pt x="563220" y="17265"/>
                    <a:pt x="575009" y="14339"/>
                    <a:pt x="584745" y="7849"/>
                  </a:cubicBezTo>
                  <a:lnTo>
                    <a:pt x="596519" y="0"/>
                  </a:lnTo>
                </a:path>
              </a:pathLst>
            </a:custGeom>
            <a:noFill/>
            <a:ln w="38100">
              <a:solidFill>
                <a:srgbClr val="c00000"/>
              </a:solidFill>
              <a:tailEnd len="med" type="triangle" w="med"/>
            </a:ln>
          </p:spPr>
          <p:style>
            <a:lnRef idx="2">
              <a:schemeClr val="accent1">
                <a:shade val="15000"/>
              </a:schemeClr>
            </a:lnRef>
            <a:fillRef idx="1">
              <a:schemeClr val="accent1"/>
            </a:fillRef>
            <a:effectRef idx="0">
              <a:schemeClr val="accent1"/>
            </a:effectRef>
            <a:fontRef idx="minor"/>
          </p:style>
          <p:txBody>
            <a:bodyPr lIns="90000" rIns="90000" tIns="10080" bIns="10080" anchor="ctr">
              <a:noAutofit/>
            </a:bodyPr>
            <a:p>
              <a:pPr algn="ctr">
                <a:lnSpc>
                  <a:spcPct val="100000"/>
                </a:lnSpc>
              </a:pPr>
              <a:endParaRPr b="0" lang="en-US" sz="1800" spc="-1" strike="noStrike">
                <a:solidFill>
                  <a:schemeClr val="lt1"/>
                </a:solidFill>
                <a:latin typeface="Calibri"/>
              </a:endParaRPr>
            </a:p>
          </p:txBody>
        </p:sp>
      </p:grpSp>
      <p:sp>
        <p:nvSpPr>
          <p:cNvPr id="510" name="TextBox 5"/>
          <p:cNvSpPr/>
          <p:nvPr/>
        </p:nvSpPr>
        <p:spPr>
          <a:xfrm>
            <a:off x="1346760" y="2193840"/>
            <a:ext cx="6606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a-IR" sz="1800" spc="-1" strike="noStrike">
                <a:solidFill>
                  <a:srgbClr val="000000"/>
                </a:solidFill>
                <a:latin typeface="IRANSans"/>
                <a:cs typeface="IRANSans"/>
              </a:rPr>
              <a:t>شبکه</a:t>
            </a:r>
            <a:r>
              <a:rPr b="1" lang="en-US" sz="1800" spc="-1" strike="noStrike">
                <a:solidFill>
                  <a:srgbClr val="000000"/>
                </a:solidFill>
                <a:latin typeface="IRANSans"/>
              </a:rPr>
              <a:t>‌</a:t>
            </a:r>
            <a:endParaRPr b="0" lang="en-US" sz="1800" spc="-1" strike="noStrike">
              <a:solidFill>
                <a:srgbClr val="000000"/>
              </a:solidFill>
              <a:latin typeface="Arial"/>
            </a:endParaRPr>
          </a:p>
        </p:txBody>
      </p:sp>
      <p:sp>
        <p:nvSpPr>
          <p:cNvPr id="511" name="TextBox 6"/>
          <p:cNvSpPr/>
          <p:nvPr/>
        </p:nvSpPr>
        <p:spPr>
          <a:xfrm>
            <a:off x="3728520" y="2190960"/>
            <a:ext cx="6606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fa-IR" sz="1800" spc="-1" strike="noStrike">
                <a:solidFill>
                  <a:srgbClr val="000000"/>
                </a:solidFill>
                <a:latin typeface="IRANSans"/>
                <a:cs typeface="IRANSans"/>
              </a:rPr>
              <a:t>کاربر</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05" dur="indefinite" restart="never" nodeType="tmRoot">
          <p:childTnLst>
            <p:seq>
              <p:cTn id="206" dur="indefinite" nodeType="mainSeq">
                <p:childTnLst>
                  <p:par>
                    <p:cTn id="207" fill="hold">
                      <p:stCondLst>
                        <p:cond delay="indefinite"/>
                      </p:stCondLst>
                      <p:childTnLst>
                        <p:par>
                          <p:cTn id="208" fill="hold">
                            <p:stCondLst>
                              <p:cond delay="0"/>
                            </p:stCondLst>
                            <p:childTnLst>
                              <p:par>
                                <p:cTn id="209" nodeType="clickEffect" fill="hold" presetClass="entr" presetID="1">
                                  <p:stCondLst>
                                    <p:cond delay="0"/>
                                  </p:stCondLst>
                                  <p:childTnLst>
                                    <p:set>
                                      <p:cBhvr>
                                        <p:cTn id="210" dur="1" fill="hold">
                                          <p:stCondLst>
                                            <p:cond delay="0"/>
                                          </p:stCondLst>
                                        </p:cTn>
                                        <p:tgtEl>
                                          <p:spTgt spid="4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2" name="Rectangle 12"/>
          <p:cNvSpPr/>
          <p:nvPr/>
        </p:nvSpPr>
        <p:spPr>
          <a:xfrm>
            <a:off x="2629080" y="2444040"/>
            <a:ext cx="6933240" cy="2528280"/>
          </a:xfrm>
          <a:prstGeom prst="rect">
            <a:avLst/>
          </a:prstGeom>
          <a:no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513" name="PlaceHolder 1"/>
          <p:cNvSpPr>
            <a:spLocks noGrp="1"/>
          </p:cNvSpPr>
          <p:nvPr>
            <p:ph type="title"/>
          </p:nvPr>
        </p:nvSpPr>
        <p:spPr>
          <a:xfrm>
            <a:off x="838080" y="365040"/>
            <a:ext cx="10515240" cy="1325160"/>
          </a:xfrm>
          <a:prstGeom prst="rect">
            <a:avLst/>
          </a:prstGeom>
          <a:noFill/>
          <a:ln w="0">
            <a:noFill/>
          </a:ln>
        </p:spPr>
        <p:txBody>
          <a:bodyPr anchor="ctr">
            <a:normAutofit fontScale="95000"/>
          </a:bodyPr>
          <a:p>
            <a:pPr indent="0" algn="ctr" rtl="1">
              <a:lnSpc>
                <a:spcPct val="90000"/>
              </a:lnSpc>
              <a:buNone/>
            </a:pPr>
            <a:r>
              <a:rPr b="0" lang="fa-IR" sz="4000" spc="-1" strike="noStrike">
                <a:solidFill>
                  <a:srgbClr val="000000"/>
                </a:solidFill>
                <a:latin typeface="IRANSans"/>
                <a:cs typeface="IRANSans"/>
              </a:rPr>
              <a:t>جریان اصلی فضای شناختی </a:t>
            </a:r>
            <a:r>
              <a:rPr b="0" lang="en-US" sz="4000" spc="-1" strike="noStrike">
                <a:solidFill>
                  <a:srgbClr val="000000"/>
                </a:solidFill>
                <a:latin typeface="IRANSans"/>
                <a:ea typeface="EB Garamond"/>
              </a:rPr>
              <a:t>(</a:t>
            </a:r>
            <a:r>
              <a:rPr b="0" lang="en-US" sz="4000" spc="-1" strike="noStrike">
                <a:solidFill>
                  <a:srgbClr val="000000"/>
                </a:solidFill>
                <a:latin typeface="IRANSans"/>
                <a:ea typeface="EB Garamond"/>
              </a:rPr>
              <a:t>epistemic position</a:t>
            </a:r>
            <a:r>
              <a:rPr b="0" lang="en-US" sz="4000" spc="-1" strike="noStrike">
                <a:solidFill>
                  <a:srgbClr val="000000"/>
                </a:solidFill>
                <a:latin typeface="IRANSans"/>
                <a:ea typeface="EB Garamond"/>
              </a:rPr>
              <a:t>)</a:t>
            </a:r>
            <a:br>
              <a:rPr sz="4000"/>
            </a:br>
            <a:r>
              <a:rPr b="0" lang="en-US" sz="1400" spc="-1" strike="noStrike">
                <a:solidFill>
                  <a:srgbClr val="000000"/>
                </a:solidFill>
                <a:latin typeface="Linux Libertine"/>
                <a:ea typeface="Linux Libertine"/>
              </a:rPr>
              <a:t>[علی‌اکبر شمس، محمد کاظم داوودی، حسن کربلایی]</a:t>
            </a:r>
            <a:endParaRPr b="0" lang="da-DK" sz="1400" spc="-1" strike="noStrike">
              <a:solidFill>
                <a:srgbClr val="000000"/>
              </a:solidFill>
              <a:latin typeface="Calibri"/>
            </a:endParaRPr>
          </a:p>
        </p:txBody>
      </p:sp>
      <p:sp>
        <p:nvSpPr>
          <p:cNvPr id="514" name="TextBox 14"/>
          <p:cNvSpPr/>
          <p:nvPr/>
        </p:nvSpPr>
        <p:spPr>
          <a:xfrm>
            <a:off x="8175240" y="2086920"/>
            <a:ext cx="1387440" cy="363960"/>
          </a:xfrm>
          <a:prstGeom prst="rect">
            <a:avLst/>
          </a:prstGeom>
          <a:noFill/>
          <a:ln w="0">
            <a:noFill/>
          </a:ln>
        </p:spPr>
        <p:style>
          <a:lnRef idx="0"/>
          <a:fillRef idx="0"/>
          <a:effectRef idx="0"/>
          <a:fontRef idx="minor"/>
        </p:style>
        <p:txBody>
          <a:bodyPr lIns="90000" rIns="90000" tIns="45000" bIns="45000" anchor="t">
            <a:spAutoFit/>
          </a:bodyPr>
          <a:p>
            <a:pPr algn="r">
              <a:lnSpc>
                <a:spcPct val="100000"/>
              </a:lnSpc>
            </a:pPr>
            <a:r>
              <a:rPr b="0" lang="fa-IR" sz="1800" spc="-1" strike="noStrike">
                <a:solidFill>
                  <a:srgbClr val="000000"/>
                </a:solidFill>
                <a:latin typeface="IRANSans"/>
                <a:cs typeface="IRANSans"/>
              </a:rPr>
              <a:t>جریان اصلی</a:t>
            </a:r>
            <a:endParaRPr b="0" lang="en-US" sz="1800" spc="-1" strike="noStrike">
              <a:solidFill>
                <a:srgbClr val="000000"/>
              </a:solidFill>
              <a:latin typeface="Arial"/>
            </a:endParaRPr>
          </a:p>
        </p:txBody>
      </p:sp>
      <p:sp>
        <p:nvSpPr>
          <p:cNvPr id="515" name="TextBox 16"/>
          <p:cNvSpPr/>
          <p:nvPr/>
        </p:nvSpPr>
        <p:spPr>
          <a:xfrm>
            <a:off x="2629080" y="2084400"/>
            <a:ext cx="157752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انتظارات ایرانی</a:t>
            </a:r>
            <a:endParaRPr b="0" lang="en-US" sz="1800" spc="-1" strike="noStrike">
              <a:solidFill>
                <a:srgbClr val="000000"/>
              </a:solidFill>
              <a:latin typeface="Arial"/>
            </a:endParaRPr>
          </a:p>
        </p:txBody>
      </p:sp>
      <p:sp>
        <p:nvSpPr>
          <p:cNvPr id="516" name="TextBox 18"/>
          <p:cNvSpPr/>
          <p:nvPr/>
        </p:nvSpPr>
        <p:spPr>
          <a:xfrm>
            <a:off x="7839000" y="2805840"/>
            <a:ext cx="1451880" cy="363960"/>
          </a:xfrm>
          <a:prstGeom prst="rect">
            <a:avLst/>
          </a:prstGeom>
          <a:solidFill>
            <a:schemeClr val="accent5">
              <a:lumMod val="40000"/>
              <a:lumOff val="60000"/>
            </a:schemeClr>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مرکز‌گرا</a:t>
            </a:r>
            <a:endParaRPr b="0" lang="en-US" sz="1800" spc="-1" strike="noStrike">
              <a:solidFill>
                <a:srgbClr val="000000"/>
              </a:solidFill>
              <a:latin typeface="Arial"/>
            </a:endParaRPr>
          </a:p>
        </p:txBody>
      </p:sp>
      <p:sp>
        <p:nvSpPr>
          <p:cNvPr id="517" name="TextBox 19"/>
          <p:cNvSpPr/>
          <p:nvPr/>
        </p:nvSpPr>
        <p:spPr>
          <a:xfrm>
            <a:off x="2872440" y="2805840"/>
            <a:ext cx="1149480" cy="363960"/>
          </a:xfrm>
          <a:prstGeom prst="rect">
            <a:avLst/>
          </a:prstGeom>
          <a:solidFill>
            <a:schemeClr val="accent6">
              <a:lumMod val="40000"/>
              <a:lumOff val="60000"/>
            </a:schemeClr>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شبکه‌ای</a:t>
            </a:r>
            <a:endParaRPr b="0" lang="en-US" sz="1800" spc="-1" strike="noStrike">
              <a:solidFill>
                <a:srgbClr val="000000"/>
              </a:solidFill>
              <a:latin typeface="Arial"/>
            </a:endParaRPr>
          </a:p>
        </p:txBody>
      </p:sp>
      <p:sp>
        <p:nvSpPr>
          <p:cNvPr id="518" name="TextBox 20"/>
          <p:cNvSpPr/>
          <p:nvPr/>
        </p:nvSpPr>
        <p:spPr>
          <a:xfrm>
            <a:off x="3242880" y="3790080"/>
            <a:ext cx="2524680" cy="638280"/>
          </a:xfrm>
          <a:prstGeom prst="rect">
            <a:avLst/>
          </a:prstGeom>
          <a:solidFill>
            <a:schemeClr val="accent6">
              <a:lumMod val="20000"/>
              <a:lumOff val="80000"/>
            </a:schemeClr>
          </a:solidFill>
          <a:ln w="0">
            <a:noFill/>
          </a:ln>
        </p:spPr>
        <p:style>
          <a:lnRef idx="0"/>
          <a:fillRef idx="0"/>
          <a:effectRef idx="0"/>
          <a:fontRef idx="minor"/>
        </p:style>
        <p:txBody>
          <a:bodyPr lIns="90000" rIns="90000" tIns="45000" bIns="45000" anchor="t">
            <a:spAutoFit/>
          </a:bodyPr>
          <a:p>
            <a:pPr>
              <a:lnSpc>
                <a:spcPct val="100000"/>
              </a:lnSpc>
            </a:pPr>
            <a:r>
              <a:rPr b="0" lang="fa-IR" sz="1800" spc="-1" strike="noStrike">
                <a:solidFill>
                  <a:srgbClr val="000000"/>
                </a:solidFill>
                <a:latin typeface="IRANSans"/>
                <a:cs typeface="IRANSans"/>
              </a:rPr>
              <a:t>اطمینان فردی یا اجتماعی</a:t>
            </a:r>
            <a:endParaRPr b="0" lang="en-US" sz="1800" spc="-1" strike="noStrike">
              <a:solidFill>
                <a:srgbClr val="000000"/>
              </a:solidFill>
              <a:latin typeface="Arial"/>
            </a:endParaRPr>
          </a:p>
        </p:txBody>
      </p:sp>
      <p:sp>
        <p:nvSpPr>
          <p:cNvPr id="519" name="TextBox 21"/>
          <p:cNvSpPr/>
          <p:nvPr/>
        </p:nvSpPr>
        <p:spPr>
          <a:xfrm>
            <a:off x="2872440" y="4339080"/>
            <a:ext cx="2524680" cy="363960"/>
          </a:xfrm>
          <a:prstGeom prst="rect">
            <a:avLst/>
          </a:prstGeom>
          <a:solidFill>
            <a:schemeClr val="accent6">
              <a:lumMod val="40000"/>
              <a:lumOff val="60000"/>
            </a:schemeClr>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آزادی در انتخاب منبع</a:t>
            </a:r>
            <a:endParaRPr b="0" lang="en-US" sz="1800" spc="-1" strike="noStrike">
              <a:solidFill>
                <a:srgbClr val="000000"/>
              </a:solidFill>
              <a:latin typeface="Arial"/>
            </a:endParaRPr>
          </a:p>
        </p:txBody>
      </p:sp>
      <p:sp>
        <p:nvSpPr>
          <p:cNvPr id="520" name="TextBox 23"/>
          <p:cNvSpPr/>
          <p:nvPr/>
        </p:nvSpPr>
        <p:spPr>
          <a:xfrm>
            <a:off x="7180560" y="4347360"/>
            <a:ext cx="1842120" cy="363960"/>
          </a:xfrm>
          <a:prstGeom prst="rect">
            <a:avLst/>
          </a:prstGeom>
          <a:solidFill>
            <a:schemeClr val="accent5">
              <a:lumMod val="40000"/>
              <a:lumOff val="60000"/>
            </a:schemeClr>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تفویض شناخت</a:t>
            </a:r>
            <a:endParaRPr b="0" lang="en-US" sz="1800" spc="-1" strike="noStrike">
              <a:solidFill>
                <a:srgbClr val="000000"/>
              </a:solidFill>
              <a:latin typeface="Arial"/>
            </a:endParaRPr>
          </a:p>
        </p:txBody>
      </p:sp>
      <p:sp>
        <p:nvSpPr>
          <p:cNvPr id="521" name="TextBox 24"/>
          <p:cNvSpPr/>
          <p:nvPr/>
        </p:nvSpPr>
        <p:spPr>
          <a:xfrm>
            <a:off x="6766200" y="3349440"/>
            <a:ext cx="2524680" cy="363960"/>
          </a:xfrm>
          <a:prstGeom prst="rect">
            <a:avLst/>
          </a:prstGeom>
          <a:solidFill>
            <a:srgbClr val="bdd7ee"/>
          </a:solidFill>
          <a:ln w="0">
            <a:noFill/>
          </a:ln>
        </p:spPr>
        <p:style>
          <a:lnRef idx="0"/>
          <a:fillRef idx="0"/>
          <a:effectRef idx="0"/>
          <a:fontRef idx="minor"/>
        </p:style>
        <p:txBody>
          <a:bodyPr lIns="90000" rIns="90000" tIns="45000" bIns="45000" anchor="t">
            <a:spAutoFit/>
          </a:bodyPr>
          <a:p>
            <a:pPr algn="ctr">
              <a:lnSpc>
                <a:spcPct val="100000"/>
              </a:lnSpc>
            </a:pPr>
            <a:r>
              <a:rPr b="0" lang="fa-IR" sz="1800" spc="-1" strike="noStrike">
                <a:solidFill>
                  <a:srgbClr val="000000"/>
                </a:solidFill>
                <a:latin typeface="IRANSans"/>
                <a:cs typeface="IRANSans"/>
              </a:rPr>
              <a:t>کنترل فردی یا تعاونی</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2"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000" spc="-1" strike="noStrike">
                <a:solidFill>
                  <a:srgbClr val="000000"/>
                </a:solidFill>
                <a:latin typeface="IRANSans"/>
                <a:cs typeface="IRANSans"/>
              </a:rPr>
              <a:t>نیازهای هوش‌مصنوعی</a:t>
            </a:r>
            <a:br>
              <a:rPr sz="4000"/>
            </a:br>
            <a:r>
              <a:rPr b="0" lang="da-DK" sz="1400" spc="-1" strike="noStrike">
                <a:solidFill>
                  <a:srgbClr val="000000"/>
                </a:solidFill>
                <a:latin typeface="Linux Libertine"/>
                <a:ea typeface="Linux Libertine"/>
              </a:rPr>
              <a:t>[علی‌اکبر شمس، محمد کاظم داوودی، حسن کربلایی]</a:t>
            </a:r>
            <a:endParaRPr b="0" lang="da-DK" sz="1400" spc="-1" strike="noStrike">
              <a:solidFill>
                <a:srgbClr val="000000"/>
              </a:solidFill>
              <a:latin typeface="Calibri"/>
            </a:endParaRPr>
          </a:p>
        </p:txBody>
      </p:sp>
      <p:graphicFrame>
        <p:nvGraphicFramePr>
          <p:cNvPr id="1" name="Diagram1"/>
          <p:cNvGraphicFramePr/>
          <p:nvPr>
            <p:extLst>
              <p:ext uri="{D42A27DB-BD31-4B8C-83A1-F6EECF244321}">
                <p14:modId xmlns:p14="http://schemas.microsoft.com/office/powerpoint/2010/main" val="4009903854"/>
              </p:ext>
            </p:extLst>
          </p:nvPr>
        </p:nvGraphicFramePr>
        <p:xfrm>
          <a:off x="419400" y="1985040"/>
          <a:ext cx="11352600" cy="47556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3" name="PlaceHolder 1"/>
          <p:cNvSpPr>
            <a:spLocks noGrp="1"/>
          </p:cNvSpPr>
          <p:nvPr>
            <p:ph type="title"/>
          </p:nvPr>
        </p:nvSpPr>
        <p:spPr>
          <a:xfrm>
            <a:off x="838080" y="365040"/>
            <a:ext cx="10515240" cy="1325160"/>
          </a:xfrm>
          <a:prstGeom prst="rect">
            <a:avLst/>
          </a:prstGeom>
          <a:noFill/>
          <a:ln w="0">
            <a:noFill/>
          </a:ln>
        </p:spPr>
        <p:txBody>
          <a:bodyPr anchor="ctr">
            <a:normAutofit/>
          </a:bodyPr>
          <a:p>
            <a:pPr indent="0" algn="ctr" rtl="1">
              <a:lnSpc>
                <a:spcPct val="90000"/>
              </a:lnSpc>
              <a:buNone/>
            </a:pPr>
            <a:r>
              <a:rPr b="0" lang="fa-IR" sz="4400" spc="-1" strike="noStrike">
                <a:solidFill>
                  <a:srgbClr val="000000"/>
                </a:solidFill>
                <a:latin typeface="IRANSans"/>
                <a:cs typeface="IRANSans"/>
              </a:rPr>
              <a:t>مسیر پیش رو</a:t>
            </a:r>
            <a:endParaRPr b="0" lang="da-DK" sz="4400" spc="-1" strike="noStrike">
              <a:solidFill>
                <a:srgbClr val="000000"/>
              </a:solidFill>
              <a:latin typeface="Calibri"/>
            </a:endParaRPr>
          </a:p>
        </p:txBody>
      </p:sp>
      <p:sp>
        <p:nvSpPr>
          <p:cNvPr id="524" name="PlaceHolder 2"/>
          <p:cNvSpPr>
            <a:spLocks noGrp="1"/>
          </p:cNvSpPr>
          <p:nvPr>
            <p:ph/>
          </p:nvPr>
        </p:nvSpPr>
        <p:spPr>
          <a:xfrm>
            <a:off x="838080" y="1825560"/>
            <a:ext cx="10515240" cy="4350960"/>
          </a:xfrm>
          <a:prstGeom prst="rect">
            <a:avLst/>
          </a:prstGeom>
          <a:noFill/>
          <a:ln w="0">
            <a:noFill/>
          </a:ln>
        </p:spPr>
        <p:txBody>
          <a:bodyPr anchor="t">
            <a:noAutofit/>
          </a:bodyPr>
          <a:p>
            <a:pPr marL="228600" indent="-228600" algn="r" rtl="1">
              <a:lnSpc>
                <a:spcPct val="90000"/>
              </a:lnSpc>
              <a:spcBef>
                <a:spcPts val="1001"/>
              </a:spcBef>
              <a:buClr>
                <a:srgbClr val="000000"/>
              </a:buClr>
              <a:buFont typeface="Arial"/>
              <a:buChar char="•"/>
            </a:pPr>
            <a:r>
              <a:rPr b="0" lang="fa-IR" sz="4400" spc="-1" strike="noStrike">
                <a:solidFill>
                  <a:srgbClr val="000000"/>
                </a:solidFill>
                <a:latin typeface="IRANSans"/>
                <a:cs typeface="IRANSans"/>
              </a:rPr>
              <a:t>جریان غالب لزوما جریان آینده هوش‌مصنوعی نیست</a:t>
            </a:r>
            <a:endParaRPr b="0" lang="da-DK" sz="44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4400" spc="-1" strike="noStrike">
                <a:solidFill>
                  <a:srgbClr val="000000"/>
                </a:solidFill>
                <a:latin typeface="IRANSans"/>
                <a:cs typeface="IRANSans"/>
              </a:rPr>
              <a:t>سوال از خواست‌ها شکل گرفته</a:t>
            </a:r>
            <a:endParaRPr b="0" lang="da-DK" sz="4400" spc="-1" strike="noStrike">
              <a:solidFill>
                <a:srgbClr val="000000"/>
              </a:solidFill>
              <a:latin typeface="Calibri"/>
            </a:endParaRPr>
          </a:p>
          <a:p>
            <a:pPr marL="228600" indent="-228600" algn="r" rtl="1">
              <a:lnSpc>
                <a:spcPct val="90000"/>
              </a:lnSpc>
              <a:spcBef>
                <a:spcPts val="1001"/>
              </a:spcBef>
              <a:buClr>
                <a:srgbClr val="000000"/>
              </a:buClr>
              <a:buFont typeface="Arial"/>
              <a:buChar char="•"/>
            </a:pPr>
            <a:r>
              <a:rPr b="0" lang="fa-IR" sz="4400" spc="-1" strike="noStrike">
                <a:solidFill>
                  <a:srgbClr val="000000"/>
                </a:solidFill>
                <a:latin typeface="IRANSans"/>
                <a:cs typeface="IRANSans"/>
              </a:rPr>
              <a:t>خواست شما چیست؟ سوال شما چیست؟</a:t>
            </a:r>
            <a:endParaRPr b="0" lang="da-DK" sz="4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bg>
      <p:bgPr>
        <a:solidFill>
          <a:srgbClr val="ffffff">
            <a:alpha val="0"/>
          </a:srgbClr>
        </a:solidFill>
      </p:bgPr>
    </p:bg>
    <p:spTree>
      <p:nvGrpSpPr>
        <p:cNvPr id="1" name=""/>
        <p:cNvGrpSpPr/>
        <p:nvPr/>
      </p:nvGrpSpPr>
      <p:grpSpPr>
        <a:xfrm>
          <a:off x="0" y="0"/>
          <a:ext cx="0" cy="0"/>
          <a:chOff x="0" y="0"/>
          <a:chExt cx="0" cy="0"/>
        </a:xfrm>
      </p:grpSpPr>
      <p:sp>
        <p:nvSpPr>
          <p:cNvPr id="525" name="Rectangle 85"/>
          <p:cNvSpPr/>
          <p:nvPr/>
        </p:nvSpPr>
        <p:spPr>
          <a:xfrm>
            <a:off x="7803000" y="0"/>
            <a:ext cx="4388760" cy="6857640"/>
          </a:xfrm>
          <a:prstGeom prst="rect">
            <a:avLst/>
          </a:prstGeom>
          <a:solidFill>
            <a:schemeClr val="accent4">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IRANSans"/>
            </a:endParaRPr>
          </a:p>
        </p:txBody>
      </p:sp>
      <p:sp>
        <p:nvSpPr>
          <p:cNvPr id="526" name="Rectangle 84"/>
          <p:cNvSpPr/>
          <p:nvPr/>
        </p:nvSpPr>
        <p:spPr>
          <a:xfrm>
            <a:off x="0" y="0"/>
            <a:ext cx="7749000" cy="6857640"/>
          </a:xfrm>
          <a:prstGeom prst="rect">
            <a:avLst/>
          </a:prstGeom>
          <a:solidFill>
            <a:schemeClr val="accent6">
              <a:lumMod val="20000"/>
              <a:lumOff val="8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IRANSans"/>
            </a:endParaRPr>
          </a:p>
        </p:txBody>
      </p:sp>
      <p:sp>
        <p:nvSpPr>
          <p:cNvPr id="527" name="Wave 3"/>
          <p:cNvSpPr/>
          <p:nvPr/>
        </p:nvSpPr>
        <p:spPr>
          <a:xfrm rot="16200000">
            <a:off x="823320" y="1531080"/>
            <a:ext cx="2468520" cy="2052720"/>
          </a:xfrm>
          <a:prstGeom prst="wave">
            <a:avLst>
              <a:gd name="adj1" fmla="val 6402"/>
              <a:gd name="adj2" fmla="val 0"/>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r" rtl="1">
              <a:lnSpc>
                <a:spcPct val="100000"/>
              </a:lnSpc>
            </a:pPr>
            <a:r>
              <a:rPr b="0" lang="fa-IR" sz="3200" spc="-1" strike="noStrike">
                <a:solidFill>
                  <a:srgbClr val="000000"/>
                </a:solidFill>
                <a:latin typeface="IRANSans"/>
                <a:cs typeface="IRANSans"/>
              </a:rPr>
              <a:t>داده </a:t>
            </a:r>
            <a:r>
              <a:rPr b="0" lang="en-US" sz="3200" spc="-1" strike="noStrike">
                <a:solidFill>
                  <a:srgbClr val="000000"/>
                </a:solidFill>
                <a:latin typeface="IRANSans"/>
              </a:rPr>
              <a:t>‌</a:t>
            </a:r>
            <a:r>
              <a:rPr b="0" lang="en-US" sz="3200" spc="-1" strike="noStrike">
                <a:solidFill>
                  <a:srgbClr val="000000"/>
                </a:solidFill>
                <a:latin typeface="IRANSans"/>
              </a:rPr>
              <a:t>X</a:t>
            </a:r>
            <a:endParaRPr b="0" lang="en-US" sz="3200" spc="-1" strike="noStrike">
              <a:solidFill>
                <a:srgbClr val="000000"/>
              </a:solidFill>
              <a:latin typeface="Arial"/>
            </a:endParaRPr>
          </a:p>
          <a:p>
            <a:pPr algn="r" rtl="1">
              <a:lnSpc>
                <a:spcPct val="100000"/>
              </a:lnSpc>
            </a:pPr>
            <a:r>
              <a:rPr b="0" lang="en-US" sz="3200" spc="-1" strike="noStrike">
                <a:solidFill>
                  <a:srgbClr val="000000"/>
                </a:solidFill>
                <a:latin typeface="IRANSans"/>
              </a:rPr>
              <a:t>.................................</a:t>
            </a:r>
            <a:endParaRPr b="0" lang="en-US" sz="3200" spc="-1" strike="noStrike">
              <a:solidFill>
                <a:srgbClr val="000000"/>
              </a:solidFill>
              <a:latin typeface="Arial"/>
            </a:endParaRPr>
          </a:p>
        </p:txBody>
      </p:sp>
      <p:sp>
        <p:nvSpPr>
          <p:cNvPr id="528" name="Wave 5"/>
          <p:cNvSpPr/>
          <p:nvPr/>
        </p:nvSpPr>
        <p:spPr>
          <a:xfrm rot="16200000">
            <a:off x="421560" y="2291040"/>
            <a:ext cx="2468520" cy="2052720"/>
          </a:xfrm>
          <a:prstGeom prst="wave">
            <a:avLst>
              <a:gd name="adj1" fmla="val 6402"/>
              <a:gd name="adj2" fmla="val 0"/>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r" rtl="1">
              <a:lnSpc>
                <a:spcPct val="100000"/>
              </a:lnSpc>
            </a:pPr>
            <a:r>
              <a:rPr b="0" lang="fa-IR" sz="3200" spc="-1" strike="noStrike">
                <a:solidFill>
                  <a:srgbClr val="000000"/>
                </a:solidFill>
                <a:latin typeface="IRANSans"/>
                <a:cs typeface="IRANSans"/>
              </a:rPr>
              <a:t>داده‌ </a:t>
            </a:r>
            <a:r>
              <a:rPr b="0" lang="fa-IR" sz="3200" spc="-1" strike="noStrike">
                <a:solidFill>
                  <a:srgbClr val="000000"/>
                </a:solidFill>
                <a:latin typeface="IRANSans"/>
                <a:cs typeface="IRANSans"/>
              </a:rPr>
              <a:t>۲</a:t>
            </a:r>
            <a:endParaRPr b="0" lang="en-US" sz="3200" spc="-1" strike="noStrike">
              <a:solidFill>
                <a:srgbClr val="000000"/>
              </a:solidFill>
              <a:latin typeface="Arial"/>
            </a:endParaRPr>
          </a:p>
          <a:p>
            <a:pPr algn="r" rtl="1">
              <a:lnSpc>
                <a:spcPct val="100000"/>
              </a:lnSpc>
            </a:pPr>
            <a:r>
              <a:rPr b="0" lang="en-US" sz="3200" spc="-1" strike="noStrike">
                <a:solidFill>
                  <a:srgbClr val="000000"/>
                </a:solidFill>
                <a:latin typeface="IRANSans"/>
              </a:rPr>
              <a:t>..................</a:t>
            </a:r>
            <a:r>
              <a:rPr b="0" lang="en-US" sz="3200" spc="-1" strike="noStrike">
                <a:solidFill>
                  <a:srgbClr val="000000"/>
                </a:solidFill>
                <a:latin typeface="IRANSans"/>
              </a:rPr>
              <a:t>...............</a:t>
            </a:r>
            <a:endParaRPr b="0" lang="en-US" sz="3200" spc="-1" strike="noStrike">
              <a:solidFill>
                <a:srgbClr val="000000"/>
              </a:solidFill>
              <a:latin typeface="Arial"/>
            </a:endParaRPr>
          </a:p>
        </p:txBody>
      </p:sp>
      <p:sp>
        <p:nvSpPr>
          <p:cNvPr id="529" name="Wave 6"/>
          <p:cNvSpPr/>
          <p:nvPr/>
        </p:nvSpPr>
        <p:spPr>
          <a:xfrm rot="16200000">
            <a:off x="22320" y="3029400"/>
            <a:ext cx="2468520" cy="2052720"/>
          </a:xfrm>
          <a:prstGeom prst="wave">
            <a:avLst>
              <a:gd name="adj1" fmla="val 6402"/>
              <a:gd name="adj2" fmla="val 0"/>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r" rtl="1">
              <a:lnSpc>
                <a:spcPct val="100000"/>
              </a:lnSpc>
            </a:pPr>
            <a:r>
              <a:rPr b="0" lang="fa-IR" sz="3200" spc="-1" strike="noStrike">
                <a:solidFill>
                  <a:srgbClr val="000000"/>
                </a:solidFill>
                <a:latin typeface="IRANSans"/>
                <a:cs typeface="IRANSans"/>
              </a:rPr>
              <a:t>داده‌ </a:t>
            </a:r>
            <a:r>
              <a:rPr b="0" lang="fa-IR" sz="3200" spc="-1" strike="noStrike">
                <a:solidFill>
                  <a:srgbClr val="000000"/>
                </a:solidFill>
                <a:latin typeface="IRANSans"/>
                <a:cs typeface="IRANSans"/>
              </a:rPr>
              <a:t>۱</a:t>
            </a:r>
            <a:endParaRPr b="0" lang="en-US" sz="3200" spc="-1" strike="noStrike">
              <a:solidFill>
                <a:srgbClr val="000000"/>
              </a:solidFill>
              <a:latin typeface="Arial"/>
            </a:endParaRPr>
          </a:p>
          <a:p>
            <a:pPr algn="r" rtl="1">
              <a:lnSpc>
                <a:spcPct val="100000"/>
              </a:lnSpc>
            </a:pPr>
            <a:r>
              <a:rPr b="0" lang="en-US" sz="3200" spc="-1" strike="noStrike">
                <a:solidFill>
                  <a:srgbClr val="000000"/>
                </a:solidFill>
                <a:latin typeface="IRANSans"/>
              </a:rPr>
              <a:t>..................</a:t>
            </a:r>
            <a:r>
              <a:rPr b="0" lang="en-US" sz="3200" spc="-1" strike="noStrike">
                <a:solidFill>
                  <a:srgbClr val="000000"/>
                </a:solidFill>
                <a:latin typeface="IRANSans"/>
              </a:rPr>
              <a:t>...............</a:t>
            </a:r>
            <a:endParaRPr b="0" lang="en-US" sz="3200" spc="-1" strike="noStrike">
              <a:solidFill>
                <a:srgbClr val="000000"/>
              </a:solidFill>
              <a:latin typeface="Arial"/>
            </a:endParaRPr>
          </a:p>
        </p:txBody>
      </p:sp>
      <p:sp>
        <p:nvSpPr>
          <p:cNvPr id="530" name="Rectangle 29"/>
          <p:cNvSpPr/>
          <p:nvPr/>
        </p:nvSpPr>
        <p:spPr>
          <a:xfrm>
            <a:off x="5194800" y="2269440"/>
            <a:ext cx="1980720" cy="575640"/>
          </a:xfrm>
          <a:prstGeom prst="rect">
            <a:avLst/>
          </a:prstGeom>
          <a:solidFill>
            <a:schemeClr val="bg1"/>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3200" spc="-1" strike="noStrike">
                <a:solidFill>
                  <a:srgbClr val="000000"/>
                </a:solidFill>
                <a:latin typeface="IRANSans"/>
                <a:cs typeface="IRANSans"/>
              </a:rPr>
              <a:t>مدل</a:t>
            </a:r>
            <a:endParaRPr b="0" lang="en-US" sz="3200" spc="-1" strike="noStrike">
              <a:solidFill>
                <a:srgbClr val="000000"/>
              </a:solidFill>
              <a:latin typeface="Arial"/>
            </a:endParaRPr>
          </a:p>
        </p:txBody>
      </p:sp>
      <p:sp>
        <p:nvSpPr>
          <p:cNvPr id="531" name="Rectangle 31"/>
          <p:cNvSpPr/>
          <p:nvPr/>
        </p:nvSpPr>
        <p:spPr>
          <a:xfrm>
            <a:off x="5211000" y="3029040"/>
            <a:ext cx="1964880" cy="575640"/>
          </a:xfrm>
          <a:prstGeom prst="rect">
            <a:avLst/>
          </a:prstGeom>
          <a:solidFill>
            <a:schemeClr val="bg1"/>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3200" spc="-1" strike="noStrike">
                <a:solidFill>
                  <a:srgbClr val="000000"/>
                </a:solidFill>
                <a:latin typeface="IRANSans"/>
                <a:cs typeface="IRANSans"/>
              </a:rPr>
              <a:t>مدل</a:t>
            </a:r>
            <a:endParaRPr b="0" lang="en-US" sz="3200" spc="-1" strike="noStrike">
              <a:solidFill>
                <a:srgbClr val="000000"/>
              </a:solidFill>
              <a:latin typeface="Arial"/>
            </a:endParaRPr>
          </a:p>
        </p:txBody>
      </p:sp>
      <p:sp>
        <p:nvSpPr>
          <p:cNvPr id="532" name="Rectangle 32"/>
          <p:cNvSpPr/>
          <p:nvPr/>
        </p:nvSpPr>
        <p:spPr>
          <a:xfrm>
            <a:off x="5211000" y="3767760"/>
            <a:ext cx="1964880" cy="575640"/>
          </a:xfrm>
          <a:prstGeom prst="rect">
            <a:avLst/>
          </a:prstGeom>
          <a:solidFill>
            <a:schemeClr val="bg1"/>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3200" spc="-1" strike="noStrike">
                <a:solidFill>
                  <a:srgbClr val="000000"/>
                </a:solidFill>
                <a:latin typeface="IRANSans"/>
                <a:cs typeface="IRANSans"/>
              </a:rPr>
              <a:t>مدل</a:t>
            </a:r>
            <a:endParaRPr b="0" lang="en-US" sz="3200" spc="-1" strike="noStrike">
              <a:solidFill>
                <a:srgbClr val="000000"/>
              </a:solidFill>
              <a:latin typeface="Arial"/>
            </a:endParaRPr>
          </a:p>
        </p:txBody>
      </p:sp>
      <p:cxnSp>
        <p:nvCxnSpPr>
          <p:cNvPr id="533" name="Straight Connector 34"/>
          <p:cNvCxnSpPr>
            <a:stCxn id="527" idx="2"/>
            <a:endCxn id="530" idx="1"/>
          </p:cNvCxnSpPr>
          <p:nvPr/>
        </p:nvCxnSpPr>
        <p:spPr>
          <a:xfrm flipV="1">
            <a:off x="3084120" y="2557080"/>
            <a:ext cx="2111040" cy="1080"/>
          </a:xfrm>
          <a:prstGeom prst="straightConnector1">
            <a:avLst/>
          </a:prstGeom>
          <a:ln>
            <a:solidFill>
              <a:srgbClr val="000000"/>
            </a:solidFill>
          </a:ln>
        </p:spPr>
      </p:cxnSp>
      <p:cxnSp>
        <p:nvCxnSpPr>
          <p:cNvPr id="534" name="Straight Connector 35"/>
          <p:cNvCxnSpPr>
            <a:stCxn id="528" idx="2"/>
            <a:endCxn id="531" idx="1"/>
          </p:cNvCxnSpPr>
          <p:nvPr/>
        </p:nvCxnSpPr>
        <p:spPr>
          <a:xfrm flipV="1">
            <a:off x="2682360" y="3316680"/>
            <a:ext cx="2529000" cy="1440"/>
          </a:xfrm>
          <a:prstGeom prst="straightConnector1">
            <a:avLst/>
          </a:prstGeom>
          <a:ln>
            <a:solidFill>
              <a:srgbClr val="000000"/>
            </a:solidFill>
          </a:ln>
        </p:spPr>
      </p:cxnSp>
      <p:cxnSp>
        <p:nvCxnSpPr>
          <p:cNvPr id="535" name="Straight Connector 38"/>
          <p:cNvCxnSpPr>
            <a:stCxn id="529" idx="2"/>
            <a:endCxn id="532" idx="1"/>
          </p:cNvCxnSpPr>
          <p:nvPr/>
        </p:nvCxnSpPr>
        <p:spPr>
          <a:xfrm flipV="1">
            <a:off x="2283120" y="4055400"/>
            <a:ext cx="2928240" cy="1080"/>
          </a:xfrm>
          <a:prstGeom prst="straightConnector1">
            <a:avLst/>
          </a:prstGeom>
          <a:ln>
            <a:solidFill>
              <a:srgbClr val="000000"/>
            </a:solidFill>
          </a:ln>
        </p:spPr>
      </p:cxnSp>
      <p:cxnSp>
        <p:nvCxnSpPr>
          <p:cNvPr id="536" name="Straight Connector 48"/>
          <p:cNvCxnSpPr>
            <a:stCxn id="537" idx="0"/>
            <a:endCxn id="530" idx="1"/>
          </p:cNvCxnSpPr>
          <p:nvPr/>
        </p:nvCxnSpPr>
        <p:spPr>
          <a:xfrm flipH="1" flipV="1" rot="5400000">
            <a:off x="2787480" y="3594960"/>
            <a:ext cx="3445200" cy="1369440"/>
          </a:xfrm>
          <a:prstGeom prst="bentConnector2">
            <a:avLst/>
          </a:prstGeom>
          <a:ln>
            <a:solidFill>
              <a:srgbClr val="000000"/>
            </a:solidFill>
          </a:ln>
        </p:spPr>
      </p:cxnSp>
      <p:cxnSp>
        <p:nvCxnSpPr>
          <p:cNvPr id="538" name="Straight Connector 48"/>
          <p:cNvCxnSpPr>
            <a:stCxn id="537" idx="0"/>
            <a:endCxn id="531" idx="1"/>
          </p:cNvCxnSpPr>
          <p:nvPr/>
        </p:nvCxnSpPr>
        <p:spPr>
          <a:xfrm flipH="1" flipV="1" rot="5400000">
            <a:off x="3175560" y="3966480"/>
            <a:ext cx="2685600" cy="1385640"/>
          </a:xfrm>
          <a:prstGeom prst="bentConnector2">
            <a:avLst/>
          </a:prstGeom>
          <a:ln>
            <a:solidFill>
              <a:srgbClr val="000000"/>
            </a:solidFill>
          </a:ln>
        </p:spPr>
      </p:cxnSp>
      <p:cxnSp>
        <p:nvCxnSpPr>
          <p:cNvPr id="539" name="Straight Connector 48"/>
          <p:cNvCxnSpPr>
            <a:stCxn id="537" idx="0"/>
            <a:endCxn id="532" idx="1"/>
          </p:cNvCxnSpPr>
          <p:nvPr/>
        </p:nvCxnSpPr>
        <p:spPr>
          <a:xfrm flipH="1" flipV="1" rot="5400000">
            <a:off x="3544920" y="4335840"/>
            <a:ext cx="1946880" cy="1385640"/>
          </a:xfrm>
          <a:prstGeom prst="bentConnector2">
            <a:avLst/>
          </a:prstGeom>
          <a:ln>
            <a:solidFill>
              <a:srgbClr val="000000"/>
            </a:solidFill>
          </a:ln>
        </p:spPr>
      </p:cxnSp>
      <p:sp>
        <p:nvSpPr>
          <p:cNvPr id="540" name="TextBox 57"/>
          <p:cNvSpPr/>
          <p:nvPr/>
        </p:nvSpPr>
        <p:spPr>
          <a:xfrm>
            <a:off x="7673760" y="0"/>
            <a:ext cx="46407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3600" spc="-1" strike="noStrike">
                <a:solidFill>
                  <a:srgbClr val="000000"/>
                </a:solidFill>
                <a:latin typeface="IRANSans"/>
                <a:cs typeface="IRANSans"/>
              </a:rPr>
              <a:t>مکانیزم اجماع (میانگین)</a:t>
            </a:r>
            <a:endParaRPr b="0" lang="en-US" sz="3600" spc="-1" strike="noStrike">
              <a:solidFill>
                <a:srgbClr val="000000"/>
              </a:solidFill>
              <a:latin typeface="Arial"/>
            </a:endParaRPr>
          </a:p>
        </p:txBody>
      </p:sp>
      <p:cxnSp>
        <p:nvCxnSpPr>
          <p:cNvPr id="541" name="Straight Connector 60"/>
          <p:cNvCxnSpPr>
            <a:stCxn id="530" idx="3"/>
            <a:endCxn id="542" idx="1"/>
          </p:cNvCxnSpPr>
          <p:nvPr/>
        </p:nvCxnSpPr>
        <p:spPr>
          <a:xfrm>
            <a:off x="7175520" y="2557080"/>
            <a:ext cx="2119320" cy="820440"/>
          </a:xfrm>
          <a:prstGeom prst="straightConnector1">
            <a:avLst/>
          </a:prstGeom>
          <a:ln w="57150">
            <a:solidFill>
              <a:srgbClr val="000000"/>
            </a:solidFill>
          </a:ln>
        </p:spPr>
      </p:cxnSp>
      <p:cxnSp>
        <p:nvCxnSpPr>
          <p:cNvPr id="543" name="Straight Connector 61"/>
          <p:cNvCxnSpPr>
            <a:stCxn id="531" idx="3"/>
            <a:endCxn id="542" idx="1"/>
          </p:cNvCxnSpPr>
          <p:nvPr/>
        </p:nvCxnSpPr>
        <p:spPr>
          <a:xfrm>
            <a:off x="7175880" y="3316680"/>
            <a:ext cx="2118960" cy="60840"/>
          </a:xfrm>
          <a:prstGeom prst="straightConnector1">
            <a:avLst/>
          </a:prstGeom>
          <a:ln>
            <a:solidFill>
              <a:srgbClr val="000000"/>
            </a:solidFill>
          </a:ln>
        </p:spPr>
      </p:cxnSp>
      <p:cxnSp>
        <p:nvCxnSpPr>
          <p:cNvPr id="544" name="Straight Connector 64"/>
          <p:cNvCxnSpPr>
            <a:stCxn id="532" idx="3"/>
            <a:endCxn id="542" idx="1"/>
          </p:cNvCxnSpPr>
          <p:nvPr/>
        </p:nvCxnSpPr>
        <p:spPr>
          <a:xfrm flipV="1">
            <a:off x="7175880" y="3377160"/>
            <a:ext cx="2118960" cy="678600"/>
          </a:xfrm>
          <a:prstGeom prst="straightConnector1">
            <a:avLst/>
          </a:prstGeom>
          <a:ln w="28575">
            <a:solidFill>
              <a:srgbClr val="000000"/>
            </a:solidFill>
          </a:ln>
        </p:spPr>
      </p:cxnSp>
      <p:sp>
        <p:nvSpPr>
          <p:cNvPr id="545" name="TextBox 86"/>
          <p:cNvSpPr/>
          <p:nvPr/>
        </p:nvSpPr>
        <p:spPr>
          <a:xfrm>
            <a:off x="0" y="0"/>
            <a:ext cx="77490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3600" spc="-1" strike="noStrike">
                <a:solidFill>
                  <a:srgbClr val="000000"/>
                </a:solidFill>
                <a:latin typeface="IRANSans"/>
                <a:cs typeface="IRANSans"/>
              </a:rPr>
              <a:t>محاسبه تک‌به‌تک</a:t>
            </a:r>
            <a:r>
              <a:rPr b="1" lang="en-US" sz="3600" spc="-1" strike="noStrike">
                <a:solidFill>
                  <a:srgbClr val="000000"/>
                </a:solidFill>
                <a:latin typeface="IRANSans"/>
              </a:rPr>
              <a:t> </a:t>
            </a:r>
            <a:endParaRPr b="0" lang="en-US" sz="3600" spc="-1" strike="noStrike">
              <a:solidFill>
                <a:srgbClr val="000000"/>
              </a:solidFill>
              <a:latin typeface="Arial"/>
            </a:endParaRPr>
          </a:p>
        </p:txBody>
      </p:sp>
      <p:sp>
        <p:nvSpPr>
          <p:cNvPr id="537" name="Rectangle: Rounded Corners 87"/>
          <p:cNvSpPr/>
          <p:nvPr/>
        </p:nvSpPr>
        <p:spPr>
          <a:xfrm>
            <a:off x="2403000" y="6001920"/>
            <a:ext cx="2845800" cy="739800"/>
          </a:xfrm>
          <a:prstGeom prst="roundRect">
            <a:avLst>
              <a:gd name="adj" fmla="val 16667"/>
            </a:avLst>
          </a:prstGeom>
          <a:solidFill>
            <a:srgbClr val="cc99ff"/>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3200" spc="-1" strike="noStrike">
                <a:solidFill>
                  <a:srgbClr val="000000"/>
                </a:solidFill>
                <a:latin typeface="IRANSans"/>
                <a:cs typeface="IRANSans"/>
              </a:rPr>
              <a:t>سوال ورودی</a:t>
            </a:r>
            <a:endParaRPr b="0" lang="en-US" sz="3200" spc="-1" strike="noStrike">
              <a:solidFill>
                <a:srgbClr val="000000"/>
              </a:solidFill>
              <a:latin typeface="Arial"/>
            </a:endParaRPr>
          </a:p>
        </p:txBody>
      </p:sp>
      <p:sp>
        <p:nvSpPr>
          <p:cNvPr id="542" name="Rectangle: Rounded Corners 91"/>
          <p:cNvSpPr/>
          <p:nvPr/>
        </p:nvSpPr>
        <p:spPr>
          <a:xfrm>
            <a:off x="9294480" y="2932920"/>
            <a:ext cx="1747440" cy="888480"/>
          </a:xfrm>
          <a:prstGeom prst="roundRect">
            <a:avLst>
              <a:gd name="adj" fmla="val 16667"/>
            </a:avLst>
          </a:prstGeom>
          <a:solidFill>
            <a:srgbClr val="cc99ff"/>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3200" spc="-1" strike="noStrike">
                <a:solidFill>
                  <a:srgbClr val="000000"/>
                </a:solidFill>
                <a:latin typeface="IRANSans"/>
                <a:cs typeface="IRANSans"/>
              </a:rPr>
              <a:t>پاسخ</a:t>
            </a:r>
            <a:endParaRPr b="0" lang="en-US" sz="3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546" name="Rectangle 111"/>
          <p:cNvSpPr/>
          <p:nvPr/>
        </p:nvSpPr>
        <p:spPr>
          <a:xfrm>
            <a:off x="-5040" y="0"/>
            <a:ext cx="4341960" cy="6857640"/>
          </a:xfrm>
          <a:prstGeom prst="rect">
            <a:avLst/>
          </a:prstGeom>
          <a:solidFill>
            <a:srgbClr val="f8f8f8"/>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IRANSans"/>
            </a:endParaRPr>
          </a:p>
        </p:txBody>
      </p:sp>
      <p:sp>
        <p:nvSpPr>
          <p:cNvPr id="547" name="Rectangle 85"/>
          <p:cNvSpPr/>
          <p:nvPr/>
        </p:nvSpPr>
        <p:spPr>
          <a:xfrm>
            <a:off x="7803000" y="0"/>
            <a:ext cx="4388760" cy="6857640"/>
          </a:xfrm>
          <a:prstGeom prst="rect">
            <a:avLst/>
          </a:prstGeom>
          <a:solidFill>
            <a:srgbClr val="f8f8f8"/>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IRANSans"/>
            </a:endParaRPr>
          </a:p>
        </p:txBody>
      </p:sp>
      <p:sp>
        <p:nvSpPr>
          <p:cNvPr id="548" name="Rectangle 84"/>
          <p:cNvSpPr/>
          <p:nvPr/>
        </p:nvSpPr>
        <p:spPr>
          <a:xfrm>
            <a:off x="4387680" y="0"/>
            <a:ext cx="3361680" cy="6857640"/>
          </a:xfrm>
          <a:prstGeom prst="rect">
            <a:avLst/>
          </a:prstGeom>
          <a:solidFill>
            <a:srgbClr val="f8f8f8"/>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IRANSans"/>
            </a:endParaRPr>
          </a:p>
        </p:txBody>
      </p:sp>
      <p:sp>
        <p:nvSpPr>
          <p:cNvPr id="549" name="Wave 3"/>
          <p:cNvSpPr/>
          <p:nvPr/>
        </p:nvSpPr>
        <p:spPr>
          <a:xfrm rot="16200000">
            <a:off x="823320" y="1103040"/>
            <a:ext cx="2468520" cy="2052720"/>
          </a:xfrm>
          <a:prstGeom prst="wave">
            <a:avLst>
              <a:gd name="adj1" fmla="val 6402"/>
              <a:gd name="adj2" fmla="val 0"/>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r" rtl="1">
              <a:lnSpc>
                <a:spcPct val="100000"/>
              </a:lnSpc>
            </a:pPr>
            <a:r>
              <a:rPr b="0" lang="fa-IR" sz="3200" spc="-1" strike="noStrike">
                <a:solidFill>
                  <a:srgbClr val="000000"/>
                </a:solidFill>
                <a:latin typeface="IRANSans"/>
                <a:cs typeface="IRANSans"/>
              </a:rPr>
              <a:t>داده </a:t>
            </a:r>
            <a:r>
              <a:rPr b="0" lang="en-US" sz="3200" spc="-1" strike="noStrike">
                <a:solidFill>
                  <a:srgbClr val="000000"/>
                </a:solidFill>
                <a:latin typeface="IRANSans"/>
              </a:rPr>
              <a:t>‌</a:t>
            </a:r>
            <a:r>
              <a:rPr b="0" lang="en-US" sz="3200" spc="-1" strike="noStrike">
                <a:solidFill>
                  <a:srgbClr val="000000"/>
                </a:solidFill>
                <a:latin typeface="IRANSans"/>
              </a:rPr>
              <a:t>X</a:t>
            </a:r>
            <a:endParaRPr b="0" lang="en-US" sz="3200" spc="-1" strike="noStrike">
              <a:solidFill>
                <a:srgbClr val="000000"/>
              </a:solidFill>
              <a:latin typeface="Arial"/>
            </a:endParaRPr>
          </a:p>
          <a:p>
            <a:pPr algn="r" rtl="1">
              <a:lnSpc>
                <a:spcPct val="100000"/>
              </a:lnSpc>
            </a:pPr>
            <a:r>
              <a:rPr b="0" lang="en-US" sz="3200" spc="-1" strike="noStrike">
                <a:solidFill>
                  <a:srgbClr val="000000"/>
                </a:solidFill>
                <a:latin typeface="IRANSans"/>
              </a:rPr>
              <a:t>.................................</a:t>
            </a:r>
            <a:endParaRPr b="0" lang="en-US" sz="3200" spc="-1" strike="noStrike">
              <a:solidFill>
                <a:srgbClr val="000000"/>
              </a:solidFill>
              <a:latin typeface="Arial"/>
            </a:endParaRPr>
          </a:p>
        </p:txBody>
      </p:sp>
      <p:sp>
        <p:nvSpPr>
          <p:cNvPr id="550" name="Wave 5"/>
          <p:cNvSpPr/>
          <p:nvPr/>
        </p:nvSpPr>
        <p:spPr>
          <a:xfrm rot="16200000">
            <a:off x="421560" y="2059200"/>
            <a:ext cx="2468520" cy="2052720"/>
          </a:xfrm>
          <a:prstGeom prst="wave">
            <a:avLst>
              <a:gd name="adj1" fmla="val 6402"/>
              <a:gd name="adj2" fmla="val 0"/>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r" rtl="1">
              <a:lnSpc>
                <a:spcPct val="100000"/>
              </a:lnSpc>
            </a:pPr>
            <a:r>
              <a:rPr b="0" lang="fa-IR" sz="3200" spc="-1" strike="noStrike">
                <a:solidFill>
                  <a:srgbClr val="000000"/>
                </a:solidFill>
                <a:latin typeface="IRANSans"/>
                <a:cs typeface="IRANSans"/>
              </a:rPr>
              <a:t>داده‌ </a:t>
            </a:r>
            <a:r>
              <a:rPr b="0" lang="fa-IR" sz="3200" spc="-1" strike="noStrike">
                <a:solidFill>
                  <a:srgbClr val="000000"/>
                </a:solidFill>
                <a:latin typeface="IRANSans"/>
                <a:cs typeface="IRANSans"/>
              </a:rPr>
              <a:t>۲</a:t>
            </a:r>
            <a:endParaRPr b="0" lang="en-US" sz="3200" spc="-1" strike="noStrike">
              <a:solidFill>
                <a:srgbClr val="000000"/>
              </a:solidFill>
              <a:latin typeface="Arial"/>
            </a:endParaRPr>
          </a:p>
          <a:p>
            <a:pPr algn="r" rtl="1">
              <a:lnSpc>
                <a:spcPct val="100000"/>
              </a:lnSpc>
            </a:pPr>
            <a:r>
              <a:rPr b="0" lang="en-US" sz="3200" spc="-1" strike="noStrike">
                <a:solidFill>
                  <a:srgbClr val="000000"/>
                </a:solidFill>
                <a:latin typeface="IRANSans"/>
              </a:rPr>
              <a:t>..................</a:t>
            </a:r>
            <a:r>
              <a:rPr b="0" lang="en-US" sz="3200" spc="-1" strike="noStrike">
                <a:solidFill>
                  <a:srgbClr val="000000"/>
                </a:solidFill>
                <a:latin typeface="IRANSans"/>
              </a:rPr>
              <a:t>...............</a:t>
            </a:r>
            <a:endParaRPr b="0" lang="en-US" sz="3200" spc="-1" strike="noStrike">
              <a:solidFill>
                <a:srgbClr val="000000"/>
              </a:solidFill>
              <a:latin typeface="Arial"/>
            </a:endParaRPr>
          </a:p>
        </p:txBody>
      </p:sp>
      <p:sp>
        <p:nvSpPr>
          <p:cNvPr id="551" name="Wave 6"/>
          <p:cNvSpPr/>
          <p:nvPr/>
        </p:nvSpPr>
        <p:spPr>
          <a:xfrm rot="16200000">
            <a:off x="22320" y="3029400"/>
            <a:ext cx="2468520" cy="2052720"/>
          </a:xfrm>
          <a:prstGeom prst="wave">
            <a:avLst>
              <a:gd name="adj1" fmla="val 6402"/>
              <a:gd name="adj2" fmla="val 0"/>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 rot="5400000">
            <a:noAutofit/>
          </a:bodyPr>
          <a:p>
            <a:pPr algn="r" rtl="1">
              <a:lnSpc>
                <a:spcPct val="100000"/>
              </a:lnSpc>
            </a:pPr>
            <a:r>
              <a:rPr b="0" lang="fa-IR" sz="3200" spc="-1" strike="noStrike">
                <a:solidFill>
                  <a:srgbClr val="000000"/>
                </a:solidFill>
                <a:latin typeface="IRANSans"/>
                <a:cs typeface="IRANSans"/>
              </a:rPr>
              <a:t>داده‌ </a:t>
            </a:r>
            <a:r>
              <a:rPr b="0" lang="fa-IR" sz="3200" spc="-1" strike="noStrike">
                <a:solidFill>
                  <a:srgbClr val="000000"/>
                </a:solidFill>
                <a:latin typeface="IRANSans"/>
                <a:cs typeface="IRANSans"/>
              </a:rPr>
              <a:t>۱</a:t>
            </a:r>
            <a:endParaRPr b="0" lang="en-US" sz="3200" spc="-1" strike="noStrike">
              <a:solidFill>
                <a:srgbClr val="000000"/>
              </a:solidFill>
              <a:latin typeface="Arial"/>
            </a:endParaRPr>
          </a:p>
          <a:p>
            <a:pPr algn="r" rtl="1">
              <a:lnSpc>
                <a:spcPct val="100000"/>
              </a:lnSpc>
            </a:pPr>
            <a:r>
              <a:rPr b="0" lang="en-US" sz="3200" spc="-1" strike="noStrike">
                <a:solidFill>
                  <a:srgbClr val="000000"/>
                </a:solidFill>
                <a:latin typeface="IRANSans"/>
              </a:rPr>
              <a:t>..................</a:t>
            </a:r>
            <a:r>
              <a:rPr b="0" lang="en-US" sz="3200" spc="-1" strike="noStrike">
                <a:solidFill>
                  <a:srgbClr val="000000"/>
                </a:solidFill>
                <a:latin typeface="IRANSans"/>
              </a:rPr>
              <a:t>...............</a:t>
            </a:r>
            <a:endParaRPr b="0" lang="en-US" sz="3200" spc="-1" strike="noStrike">
              <a:solidFill>
                <a:srgbClr val="000000"/>
              </a:solidFill>
              <a:latin typeface="Arial"/>
            </a:endParaRPr>
          </a:p>
        </p:txBody>
      </p:sp>
      <p:cxnSp>
        <p:nvCxnSpPr>
          <p:cNvPr id="552" name="Straight Connector 34"/>
          <p:cNvCxnSpPr>
            <a:stCxn id="549" idx="2"/>
            <a:endCxn id="553" idx="2"/>
          </p:cNvCxnSpPr>
          <p:nvPr/>
        </p:nvCxnSpPr>
        <p:spPr>
          <a:xfrm flipV="1">
            <a:off x="3084120" y="2121480"/>
            <a:ext cx="3157920" cy="8640"/>
          </a:xfrm>
          <a:prstGeom prst="straightConnector1">
            <a:avLst/>
          </a:prstGeom>
          <a:ln>
            <a:solidFill>
              <a:srgbClr val="000000"/>
            </a:solidFill>
          </a:ln>
        </p:spPr>
      </p:cxnSp>
      <p:cxnSp>
        <p:nvCxnSpPr>
          <p:cNvPr id="554" name="Straight Connector 35"/>
          <p:cNvCxnSpPr>
            <a:stCxn id="550" idx="2"/>
            <a:endCxn id="555" idx="2"/>
          </p:cNvCxnSpPr>
          <p:nvPr/>
        </p:nvCxnSpPr>
        <p:spPr>
          <a:xfrm flipV="1">
            <a:off x="2682360" y="3078000"/>
            <a:ext cx="3559680" cy="8280"/>
          </a:xfrm>
          <a:prstGeom prst="straightConnector1">
            <a:avLst/>
          </a:prstGeom>
          <a:ln>
            <a:solidFill>
              <a:srgbClr val="000000"/>
            </a:solidFill>
          </a:ln>
        </p:spPr>
      </p:cxnSp>
      <p:cxnSp>
        <p:nvCxnSpPr>
          <p:cNvPr id="556" name="Straight Connector 38"/>
          <p:cNvCxnSpPr>
            <a:stCxn id="551" idx="2"/>
            <a:endCxn id="557" idx="2"/>
          </p:cNvCxnSpPr>
          <p:nvPr/>
        </p:nvCxnSpPr>
        <p:spPr>
          <a:xfrm flipV="1">
            <a:off x="2283120" y="4048200"/>
            <a:ext cx="3961440" cy="8280"/>
          </a:xfrm>
          <a:prstGeom prst="straightConnector1">
            <a:avLst/>
          </a:prstGeom>
          <a:ln>
            <a:solidFill>
              <a:srgbClr val="000000"/>
            </a:solidFill>
          </a:ln>
        </p:spPr>
      </p:cxnSp>
      <p:cxnSp>
        <p:nvCxnSpPr>
          <p:cNvPr id="558" name="Straight Connector 48"/>
          <p:cNvCxnSpPr>
            <a:stCxn id="559" idx="0"/>
            <a:endCxn id="553" idx="2"/>
          </p:cNvCxnSpPr>
          <p:nvPr/>
        </p:nvCxnSpPr>
        <p:spPr>
          <a:xfrm flipH="1" flipV="1" rot="5400000">
            <a:off x="4090320" y="3850560"/>
            <a:ext cx="3880800" cy="422280"/>
          </a:xfrm>
          <a:prstGeom prst="bentConnector2">
            <a:avLst/>
          </a:prstGeom>
          <a:ln>
            <a:solidFill>
              <a:srgbClr val="000000"/>
            </a:solidFill>
          </a:ln>
        </p:spPr>
      </p:cxnSp>
      <p:cxnSp>
        <p:nvCxnSpPr>
          <p:cNvPr id="560" name="Straight Connector 48"/>
          <p:cNvCxnSpPr>
            <a:endCxn id="555" idx="2"/>
          </p:cNvCxnSpPr>
          <p:nvPr/>
        </p:nvCxnSpPr>
        <p:spPr>
          <a:xfrm flipH="1" rot="10800000">
            <a:off x="5819760" y="3077640"/>
            <a:ext cx="422280" cy="2692800"/>
          </a:xfrm>
          <a:prstGeom prst="bentConnector3">
            <a:avLst>
              <a:gd name="adj1" fmla="val -682"/>
            </a:avLst>
          </a:prstGeom>
          <a:ln>
            <a:solidFill>
              <a:srgbClr val="000000"/>
            </a:solidFill>
          </a:ln>
        </p:spPr>
      </p:cxnSp>
      <p:cxnSp>
        <p:nvCxnSpPr>
          <p:cNvPr id="561" name="Straight Connector 48"/>
          <p:cNvCxnSpPr>
            <a:stCxn id="559" idx="0"/>
            <a:endCxn id="557" idx="2"/>
          </p:cNvCxnSpPr>
          <p:nvPr/>
        </p:nvCxnSpPr>
        <p:spPr>
          <a:xfrm flipH="1" flipV="1" rot="5400000">
            <a:off x="5054760" y="4812840"/>
            <a:ext cx="1954080" cy="424800"/>
          </a:xfrm>
          <a:prstGeom prst="bentConnector2">
            <a:avLst/>
          </a:prstGeom>
          <a:ln>
            <a:solidFill>
              <a:srgbClr val="000000"/>
            </a:solidFill>
          </a:ln>
        </p:spPr>
      </p:cxnSp>
      <p:sp>
        <p:nvSpPr>
          <p:cNvPr id="562" name="TextBox 57"/>
          <p:cNvSpPr/>
          <p:nvPr/>
        </p:nvSpPr>
        <p:spPr>
          <a:xfrm>
            <a:off x="8021520" y="0"/>
            <a:ext cx="39276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3600" spc="-1" strike="noStrike">
                <a:solidFill>
                  <a:srgbClr val="000000"/>
                </a:solidFill>
                <a:latin typeface="IRANSans"/>
                <a:cs typeface="IRANSans"/>
              </a:rPr>
              <a:t>مکانیزم اجماع (میانگین)</a:t>
            </a:r>
            <a:endParaRPr b="0" lang="en-US" sz="3600" spc="-1" strike="noStrike">
              <a:solidFill>
                <a:srgbClr val="000000"/>
              </a:solidFill>
              <a:latin typeface="Arial"/>
            </a:endParaRPr>
          </a:p>
        </p:txBody>
      </p:sp>
      <p:cxnSp>
        <p:nvCxnSpPr>
          <p:cNvPr id="563" name="Straight Connector 60"/>
          <p:cNvCxnSpPr>
            <a:stCxn id="553" idx="0"/>
            <a:endCxn id="564" idx="1"/>
          </p:cNvCxnSpPr>
          <p:nvPr/>
        </p:nvCxnSpPr>
        <p:spPr>
          <a:xfrm>
            <a:off x="7324560" y="2121480"/>
            <a:ext cx="1970280" cy="1256040"/>
          </a:xfrm>
          <a:prstGeom prst="straightConnector1">
            <a:avLst/>
          </a:prstGeom>
          <a:ln w="57150">
            <a:solidFill>
              <a:srgbClr val="000000"/>
            </a:solidFill>
          </a:ln>
        </p:spPr>
      </p:cxnSp>
      <p:cxnSp>
        <p:nvCxnSpPr>
          <p:cNvPr id="565" name="Straight Connector 61"/>
          <p:cNvCxnSpPr>
            <a:stCxn id="555" idx="0"/>
            <a:endCxn id="564" idx="1"/>
          </p:cNvCxnSpPr>
          <p:nvPr/>
        </p:nvCxnSpPr>
        <p:spPr>
          <a:xfrm>
            <a:off x="7324560" y="3078000"/>
            <a:ext cx="1970280" cy="299520"/>
          </a:xfrm>
          <a:prstGeom prst="straightConnector1">
            <a:avLst/>
          </a:prstGeom>
          <a:ln>
            <a:solidFill>
              <a:srgbClr val="000000"/>
            </a:solidFill>
          </a:ln>
        </p:spPr>
      </p:cxnSp>
      <p:cxnSp>
        <p:nvCxnSpPr>
          <p:cNvPr id="566" name="Straight Connector 64"/>
          <p:cNvCxnSpPr>
            <a:stCxn id="557" idx="0"/>
            <a:endCxn id="564" idx="1"/>
          </p:cNvCxnSpPr>
          <p:nvPr/>
        </p:nvCxnSpPr>
        <p:spPr>
          <a:xfrm flipV="1">
            <a:off x="7327080" y="3377160"/>
            <a:ext cx="1967760" cy="671400"/>
          </a:xfrm>
          <a:prstGeom prst="straightConnector1">
            <a:avLst/>
          </a:prstGeom>
          <a:ln w="28575">
            <a:solidFill>
              <a:srgbClr val="000000"/>
            </a:solidFill>
          </a:ln>
        </p:spPr>
      </p:cxnSp>
      <p:sp>
        <p:nvSpPr>
          <p:cNvPr id="567" name="TextBox 86"/>
          <p:cNvSpPr/>
          <p:nvPr/>
        </p:nvSpPr>
        <p:spPr>
          <a:xfrm>
            <a:off x="4337280" y="0"/>
            <a:ext cx="34117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3600" spc="-1" strike="noStrike">
                <a:solidFill>
                  <a:srgbClr val="000000"/>
                </a:solidFill>
                <a:latin typeface="IRANSans"/>
                <a:cs typeface="IRANSans"/>
              </a:rPr>
              <a:t>مقایسه تک‌به‌تک</a:t>
            </a:r>
            <a:r>
              <a:rPr b="1" lang="en-US" sz="3600" spc="-1" strike="noStrike">
                <a:solidFill>
                  <a:srgbClr val="000000"/>
                </a:solidFill>
                <a:latin typeface="IRANSans"/>
              </a:rPr>
              <a:t> </a:t>
            </a:r>
            <a:endParaRPr b="0" lang="en-US" sz="3600" spc="-1" strike="noStrike">
              <a:solidFill>
                <a:srgbClr val="000000"/>
              </a:solidFill>
              <a:latin typeface="Arial"/>
            </a:endParaRPr>
          </a:p>
        </p:txBody>
      </p:sp>
      <p:sp>
        <p:nvSpPr>
          <p:cNvPr id="559" name="Rectangle: Rounded Corners 87"/>
          <p:cNvSpPr/>
          <p:nvPr/>
        </p:nvSpPr>
        <p:spPr>
          <a:xfrm>
            <a:off x="4583880" y="6001920"/>
            <a:ext cx="2472120" cy="739800"/>
          </a:xfrm>
          <a:prstGeom prst="roundRect">
            <a:avLst>
              <a:gd name="adj" fmla="val 16667"/>
            </a:avLst>
          </a:prstGeom>
          <a:solidFill>
            <a:srgbClr val="cc99ff"/>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fa-IR" sz="3200" spc="-1" strike="noStrike">
                <a:solidFill>
                  <a:srgbClr val="000000"/>
                </a:solidFill>
                <a:latin typeface="IRANSans"/>
                <a:cs typeface="IRANSans"/>
              </a:rPr>
              <a:t>داده‌ی ورودی</a:t>
            </a:r>
            <a:endParaRPr b="0" lang="en-US" sz="3200" spc="-1" strike="noStrike">
              <a:solidFill>
                <a:srgbClr val="000000"/>
              </a:solidFill>
              <a:latin typeface="Arial"/>
            </a:endParaRPr>
          </a:p>
        </p:txBody>
      </p:sp>
      <p:sp>
        <p:nvSpPr>
          <p:cNvPr id="564" name="Rectangle: Rounded Corners 91"/>
          <p:cNvSpPr/>
          <p:nvPr/>
        </p:nvSpPr>
        <p:spPr>
          <a:xfrm>
            <a:off x="9294480" y="2932920"/>
            <a:ext cx="1747440" cy="888480"/>
          </a:xfrm>
          <a:prstGeom prst="roundRect">
            <a:avLst>
              <a:gd name="adj" fmla="val 16667"/>
            </a:avLst>
          </a:prstGeom>
          <a:solidFill>
            <a:srgbClr val="cc99ff"/>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rtl="1">
              <a:lnSpc>
                <a:spcPct val="100000"/>
              </a:lnSpc>
            </a:pPr>
            <a:r>
              <a:rPr b="0" lang="fa-IR" sz="3200" spc="-1" strike="noStrike">
                <a:solidFill>
                  <a:srgbClr val="000000"/>
                </a:solidFill>
                <a:latin typeface="IRANSans"/>
                <a:cs typeface="IRANSans"/>
              </a:rPr>
              <a:t>پاسخ </a:t>
            </a:r>
            <a:endParaRPr b="0" lang="en-US" sz="3200" spc="-1" strike="noStrike">
              <a:solidFill>
                <a:srgbClr val="000000"/>
              </a:solidFill>
              <a:latin typeface="Arial"/>
            </a:endParaRPr>
          </a:p>
        </p:txBody>
      </p:sp>
      <mc:AlternateContent>
        <mc:Choice xmlns:a14="http://schemas.microsoft.com/office/drawing/2010/main" Requires="a14">
          <p:sp>
            <p:nvSpPr>
              <p:cNvPr id="568" name="Trapezoid 1"/>
              <p:cNvSpPr txBox="1"/>
              <p:nvPr/>
            </p:nvSpPr>
            <p:spPr>
              <a:xfrm rot="5400000">
                <a:off x="6510960" y="1580040"/>
                <a:ext cx="544320" cy="1082880"/>
              </a:xfrm>
              <a:prstGeom prst="rect">
                <a:avLst/>
              </a:prstGeom>
            </p:spPr>
            <p:txBody>
              <a:bodyPr/>
              <a:p>
                <a14:m>
                  <m:oMath xmlns:m="http://schemas.openxmlformats.org/officeDocument/2006/math">
                    <m:r>
                      <m:t xml:space="preserve">𝑔</m:t>
                    </m:r>
                  </m:oMath>
                </a14:m>
              </a:p>
            </p:txBody>
          </p:sp>
        </mc:Choice>
        <mc:Fallback/>
      </mc:AlternateContent>
      <mc:AlternateContent>
        <mc:Choice xmlns:a14="http://schemas.microsoft.com/office/drawing/2010/main" Requires="a14">
          <p:sp>
            <p:nvSpPr>
              <p:cNvPr id="569" name="Trapezoid 9"/>
              <p:cNvSpPr txBox="1"/>
              <p:nvPr/>
            </p:nvSpPr>
            <p:spPr>
              <a:xfrm rot="5400000">
                <a:off x="6510960" y="2536560"/>
                <a:ext cx="544320" cy="1082880"/>
              </a:xfrm>
              <a:prstGeom prst="rect">
                <a:avLst/>
              </a:prstGeom>
            </p:spPr>
            <p:txBody>
              <a:bodyPr/>
              <a:p>
                <a14:m>
                  <m:oMath xmlns:m="http://schemas.openxmlformats.org/officeDocument/2006/math">
                    <m:r>
                      <m:t xml:space="preserve">𝑔</m:t>
                    </m:r>
                  </m:oMath>
                </a14:m>
              </a:p>
            </p:txBody>
          </p:sp>
        </mc:Choice>
        <mc:Fallback/>
      </mc:AlternateContent>
      <mc:AlternateContent>
        <mc:Choice xmlns:a14="http://schemas.microsoft.com/office/drawing/2010/main" Requires="a14">
          <p:sp>
            <p:nvSpPr>
              <p:cNvPr id="570" name="Trapezoid 13"/>
              <p:cNvSpPr txBox="1"/>
              <p:nvPr/>
            </p:nvSpPr>
            <p:spPr>
              <a:xfrm rot="5400000">
                <a:off x="6513480" y="3506760"/>
                <a:ext cx="544320" cy="1082880"/>
              </a:xfrm>
              <a:prstGeom prst="rect">
                <a:avLst/>
              </a:prstGeom>
            </p:spPr>
            <p:txBody>
              <a:bodyPr/>
              <a:p>
                <a14:m>
                  <m:oMath xmlns:m="http://schemas.openxmlformats.org/officeDocument/2006/math">
                    <m:r>
                      <m:t xml:space="preserve">𝑔</m:t>
                    </m:r>
                  </m:oMath>
                </a14:m>
              </a:p>
            </p:txBody>
          </p:sp>
        </mc:Choice>
        <mc:Fallback/>
      </mc:AlternateContent>
      <p:sp>
        <p:nvSpPr>
          <p:cNvPr id="571" name="Trapezoid 26"/>
          <p:cNvSpPr/>
          <p:nvPr/>
        </p:nvSpPr>
        <p:spPr>
          <a:xfrm rot="5400000">
            <a:off x="3345120" y="1565640"/>
            <a:ext cx="641880" cy="114408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endParaRPr b="0" lang="en-US" sz="2800" spc="-1" strike="noStrike">
              <a:solidFill>
                <a:schemeClr val="lt1"/>
              </a:solidFill>
              <a:latin typeface="EB Garamond"/>
              <a:ea typeface="EB Garamond"/>
            </a:endParaRPr>
          </a:p>
        </p:txBody>
      </p:sp>
      <p:sp>
        <p:nvSpPr>
          <p:cNvPr id="572" name="Trapezoid 99"/>
          <p:cNvSpPr/>
          <p:nvPr/>
        </p:nvSpPr>
        <p:spPr>
          <a:xfrm rot="5400000">
            <a:off x="3345120" y="2505960"/>
            <a:ext cx="641880" cy="114408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endParaRPr b="0" lang="en-US" sz="2800" spc="-1" strike="noStrike">
              <a:solidFill>
                <a:schemeClr val="lt1"/>
              </a:solidFill>
              <a:latin typeface="EB Garamond"/>
              <a:ea typeface="EB Garamond"/>
            </a:endParaRPr>
          </a:p>
        </p:txBody>
      </p:sp>
      <p:sp>
        <p:nvSpPr>
          <p:cNvPr id="573" name="Trapezoid 100"/>
          <p:cNvSpPr/>
          <p:nvPr/>
        </p:nvSpPr>
        <p:spPr>
          <a:xfrm rot="5400000">
            <a:off x="3344400" y="3497760"/>
            <a:ext cx="641880" cy="114408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endParaRPr b="0" lang="en-US" sz="2800" spc="-1" strike="noStrike">
              <a:solidFill>
                <a:schemeClr val="lt1"/>
              </a:solidFill>
              <a:latin typeface="EB Garamond"/>
              <a:ea typeface="EB Garamond"/>
            </a:endParaRPr>
          </a:p>
        </p:txBody>
      </p:sp>
      <p:sp>
        <p:nvSpPr>
          <p:cNvPr id="574" name="Oval 101"/>
          <p:cNvSpPr/>
          <p:nvPr/>
        </p:nvSpPr>
        <p:spPr>
          <a:xfrm>
            <a:off x="5708880" y="2021760"/>
            <a:ext cx="200160" cy="208080"/>
          </a:xfrm>
          <a:prstGeom prst="ellipse">
            <a:avLst/>
          </a:prstGeom>
          <a:solidFill>
            <a:schemeClr val="bg1"/>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800" spc="-1" strike="noStrike">
                <a:solidFill>
                  <a:srgbClr val="000000"/>
                </a:solidFill>
                <a:latin typeface="Calibri"/>
              </a:rPr>
              <a:t>+</a:t>
            </a:r>
            <a:endParaRPr b="0" lang="en-US" sz="1800" spc="-1" strike="noStrike">
              <a:solidFill>
                <a:srgbClr val="000000"/>
              </a:solidFill>
              <a:latin typeface="Arial"/>
            </a:endParaRPr>
          </a:p>
        </p:txBody>
      </p:sp>
      <p:sp>
        <p:nvSpPr>
          <p:cNvPr id="575" name="Oval 102"/>
          <p:cNvSpPr/>
          <p:nvPr/>
        </p:nvSpPr>
        <p:spPr>
          <a:xfrm>
            <a:off x="5700600" y="2972520"/>
            <a:ext cx="200160" cy="208080"/>
          </a:xfrm>
          <a:prstGeom prst="ellipse">
            <a:avLst/>
          </a:prstGeom>
          <a:solidFill>
            <a:schemeClr val="bg1"/>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800" spc="-1" strike="noStrike">
                <a:solidFill>
                  <a:srgbClr val="000000"/>
                </a:solidFill>
                <a:latin typeface="Calibri"/>
              </a:rPr>
              <a:t>+</a:t>
            </a:r>
            <a:endParaRPr b="0" lang="en-US" sz="1800" spc="-1" strike="noStrike">
              <a:solidFill>
                <a:srgbClr val="000000"/>
              </a:solidFill>
              <a:latin typeface="Arial"/>
            </a:endParaRPr>
          </a:p>
        </p:txBody>
      </p:sp>
      <p:sp>
        <p:nvSpPr>
          <p:cNvPr id="576" name="Oval 103"/>
          <p:cNvSpPr/>
          <p:nvPr/>
        </p:nvSpPr>
        <p:spPr>
          <a:xfrm>
            <a:off x="5709240" y="3951360"/>
            <a:ext cx="200160" cy="208080"/>
          </a:xfrm>
          <a:prstGeom prst="ellipse">
            <a:avLst/>
          </a:prstGeom>
          <a:solidFill>
            <a:schemeClr val="bg1"/>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1800" spc="-1" strike="noStrike">
                <a:solidFill>
                  <a:srgbClr val="000000"/>
                </a:solidFill>
                <a:latin typeface="Calibri"/>
              </a:rPr>
              <a:t>+</a:t>
            </a:r>
            <a:endParaRPr b="0" lang="en-US" sz="1800" spc="-1" strike="noStrike">
              <a:solidFill>
                <a:srgbClr val="000000"/>
              </a:solidFill>
              <a:latin typeface="Arial"/>
            </a:endParaRPr>
          </a:p>
        </p:txBody>
      </p:sp>
      <p:sp>
        <p:nvSpPr>
          <p:cNvPr id="577" name="Trapezoid 104"/>
          <p:cNvSpPr/>
          <p:nvPr/>
        </p:nvSpPr>
        <p:spPr>
          <a:xfrm>
            <a:off x="5486760" y="4604040"/>
            <a:ext cx="641880" cy="114408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endParaRPr b="0" lang="en-US" sz="2800" spc="-1" strike="noStrike">
              <a:solidFill>
                <a:schemeClr val="lt1"/>
              </a:solidFill>
              <a:latin typeface="EB Garamond"/>
              <a:ea typeface="EB Garamond"/>
            </a:endParaRPr>
          </a:p>
        </p:txBody>
      </p:sp>
      <p:sp>
        <p:nvSpPr>
          <p:cNvPr id="578" name="TextBox 112"/>
          <p:cNvSpPr/>
          <p:nvPr/>
        </p:nvSpPr>
        <p:spPr>
          <a:xfrm>
            <a:off x="453240" y="19080"/>
            <a:ext cx="34117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fa-IR" sz="3600" spc="-1" strike="noStrike">
                <a:solidFill>
                  <a:srgbClr val="000000"/>
                </a:solidFill>
                <a:latin typeface="IRANSans"/>
                <a:cs typeface="IRANSans"/>
              </a:rPr>
              <a:t>پردازش آفلاین</a:t>
            </a:r>
            <a:endParaRPr b="0" lang="en-US"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579" name="PlaceHolder 1"/>
          <p:cNvSpPr>
            <a:spLocks noGrp="1"/>
          </p:cNvSpPr>
          <p:nvPr>
            <p:ph type="title"/>
          </p:nvPr>
        </p:nvSpPr>
        <p:spPr>
          <a:xfrm>
            <a:off x="831960" y="1709640"/>
            <a:ext cx="10515240" cy="2852280"/>
          </a:xfrm>
          <a:prstGeom prst="rect">
            <a:avLst/>
          </a:prstGeom>
          <a:noFill/>
          <a:ln w="0">
            <a:noFill/>
          </a:ln>
        </p:spPr>
        <p:txBody>
          <a:bodyPr anchor="b">
            <a:normAutofit/>
          </a:bodyPr>
          <a:p>
            <a:pPr indent="0">
              <a:lnSpc>
                <a:spcPct val="90000"/>
              </a:lnSpc>
              <a:buNone/>
            </a:pPr>
            <a:r>
              <a:rPr b="0" lang="en-US" sz="4800" spc="-1" strike="noStrike">
                <a:solidFill>
                  <a:srgbClr val="000000"/>
                </a:solidFill>
                <a:latin typeface="IRANSans"/>
              </a:rPr>
              <a:t>Adapting AI: Explainability and Distributability</a:t>
            </a:r>
            <a:endParaRPr b="0" lang="da-DK" sz="4800" spc="-1" strike="noStrike">
              <a:solidFill>
                <a:srgbClr val="000000"/>
              </a:solidFill>
              <a:latin typeface="Calibri"/>
            </a:endParaRPr>
          </a:p>
        </p:txBody>
      </p:sp>
      <p:sp>
        <p:nvSpPr>
          <p:cNvPr id="580" name="PlaceHolder 2"/>
          <p:cNvSpPr>
            <a:spLocks noGrp="1"/>
          </p:cNvSpPr>
          <p:nvPr>
            <p:ph/>
          </p:nvPr>
        </p:nvSpPr>
        <p:spPr>
          <a:xfrm>
            <a:off x="831960" y="4589640"/>
            <a:ext cx="10515240" cy="1499760"/>
          </a:xfrm>
          <a:prstGeom prst="rect">
            <a:avLst/>
          </a:prstGeom>
          <a:noFill/>
          <a:ln w="0">
            <a:noFill/>
          </a:ln>
        </p:spPr>
        <p:txBody>
          <a:bodyPr anchor="t">
            <a:noAutofit/>
          </a:bodyPr>
          <a:p>
            <a:pPr indent="0" algn="r" rtl="1">
              <a:lnSpc>
                <a:spcPct val="90000"/>
              </a:lnSpc>
              <a:spcBef>
                <a:spcPts val="1001"/>
              </a:spcBef>
              <a:buNone/>
              <a:tabLst>
                <a:tab algn="l" pos="0"/>
              </a:tabLst>
            </a:pPr>
            <a:r>
              <a:rPr b="0" lang="fa-IR" sz="2400" spc="-1" strike="noStrike">
                <a:solidFill>
                  <a:srgbClr val="8b8b8b"/>
                </a:solidFill>
                <a:latin typeface="IRANSans"/>
                <a:cs typeface="IRANSans"/>
              </a:rPr>
              <a:t>سیاوش بیگدلی</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Cylinder 2"/>
          <p:cNvSpPr/>
          <p:nvPr/>
        </p:nvSpPr>
        <p:spPr>
          <a:xfrm>
            <a:off x="749880" y="1973880"/>
            <a:ext cx="2633040" cy="4041720"/>
          </a:xfrm>
          <a:prstGeom prst="can">
            <a:avLst>
              <a:gd name="adj" fmla="val 25000"/>
            </a:avLst>
          </a:prstGeom>
          <a:solidFill>
            <a:schemeClr val="accent6">
              <a:lumMod val="60000"/>
              <a:lumOff val="40000"/>
            </a:schemeClr>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ndParaRPr>
          </a:p>
        </p:txBody>
      </p:sp>
      <p:sp>
        <p:nvSpPr>
          <p:cNvPr id="99"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سیستم </a:t>
            </a:r>
            <a:r>
              <a:rPr b="0" lang="fa-IR" sz="4400" spc="-1" strike="noStrike">
                <a:solidFill>
                  <a:srgbClr val="000000"/>
                </a:solidFill>
                <a:latin typeface="IRANSans"/>
                <a:cs typeface="IRANSans"/>
              </a:rPr>
              <a:t>تشخیص </a:t>
            </a:r>
            <a:r>
              <a:rPr b="0" lang="fa-IR" sz="4400" spc="-1" strike="noStrike">
                <a:solidFill>
                  <a:srgbClr val="000000"/>
                </a:solidFill>
                <a:latin typeface="IRANSans"/>
                <a:cs typeface="IRANSans"/>
              </a:rPr>
              <a:t>افسردگی </a:t>
            </a:r>
            <a:r>
              <a:rPr b="0" lang="fa-IR" sz="4400" spc="-1" strike="noStrike">
                <a:solidFill>
                  <a:srgbClr val="000000"/>
                </a:solidFill>
                <a:latin typeface="IRANSans"/>
                <a:cs typeface="IRANSans"/>
              </a:rPr>
              <a:t>بر داده‌های </a:t>
            </a:r>
            <a:r>
              <a:rPr b="0" lang="fa-IR" sz="4400" spc="-1" strike="noStrike">
                <a:solidFill>
                  <a:srgbClr val="000000"/>
                </a:solidFill>
                <a:latin typeface="IRANSans"/>
                <a:cs typeface="IRANSans"/>
              </a:rPr>
              <a:t>دانمارک</a:t>
            </a:r>
            <a:endParaRPr b="0" lang="da-DK" sz="4400" spc="-1" strike="noStrike">
              <a:solidFill>
                <a:srgbClr val="000000"/>
              </a:solidFill>
              <a:latin typeface="Calibri"/>
            </a:endParaRPr>
          </a:p>
        </p:txBody>
      </p:sp>
      <p:sp>
        <p:nvSpPr>
          <p:cNvPr id="100" name="Content Placeholder 2"/>
          <p:cNvSpPr/>
          <p:nvPr/>
        </p:nvSpPr>
        <p:spPr>
          <a:xfrm>
            <a:off x="4097160" y="1825560"/>
            <a:ext cx="7256160" cy="4350960"/>
          </a:xfrm>
          <a:prstGeom prst="rect">
            <a:avLst/>
          </a:prstGeom>
          <a:noFill/>
          <a:ln w="0">
            <a:noFill/>
          </a:ln>
        </p:spPr>
        <p:style>
          <a:lnRef idx="0"/>
          <a:fillRef idx="0"/>
          <a:effectRef idx="0"/>
          <a:fontRef idx="minor"/>
        </p:style>
        <p:txBody>
          <a:bodyPr anchor="t">
            <a:normAutofit/>
          </a:bodyPr>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بر مبنای وضعیت اجتماعی</a:t>
            </a:r>
            <a:endParaRPr b="0" lang="en-US" sz="2400" spc="-1" strike="noStrike">
              <a:solidFill>
                <a:srgbClr val="000000"/>
              </a:solidFill>
              <a:latin typeface="Arial"/>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خطای تشخیص در مرد‌ها و داده‌ها</a:t>
            </a:r>
            <a:endParaRPr b="0" lang="en-US" sz="2400" spc="-1" strike="noStrike">
              <a:solidFill>
                <a:srgbClr val="000000"/>
              </a:solidFill>
              <a:latin typeface="Arial"/>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عدم دسترسی به برچسب حقیقی </a:t>
            </a:r>
            <a:r>
              <a:rPr b="0" lang="en-US" sz="2400" spc="-1" strike="noStrike">
                <a:solidFill>
                  <a:srgbClr val="000000"/>
                </a:solidFill>
                <a:latin typeface="IRANSans"/>
                <a:ea typeface="EB Garamond"/>
              </a:rPr>
              <a:t>(</a:t>
            </a:r>
            <a:r>
              <a:rPr b="0" lang="en-US" sz="2400" spc="-1" strike="noStrike">
                <a:solidFill>
                  <a:srgbClr val="000000"/>
                </a:solidFill>
                <a:latin typeface="IRANSans"/>
                <a:ea typeface="EB Garamond"/>
              </a:rPr>
              <a:t>ground truth</a:t>
            </a:r>
            <a:r>
              <a:rPr b="0" lang="en-US" sz="2400" spc="-1" strike="noStrike">
                <a:solidFill>
                  <a:srgbClr val="000000"/>
                </a:solidFill>
                <a:latin typeface="IRANSans"/>
                <a:ea typeface="EB Garamond"/>
              </a:rPr>
              <a:t>)</a:t>
            </a:r>
            <a:endParaRPr b="0" lang="en-US" sz="2400" spc="-1" strike="noStrike">
              <a:solidFill>
                <a:srgbClr val="000000"/>
              </a:solidFill>
              <a:latin typeface="Arial"/>
            </a:endParaRPr>
          </a:p>
          <a:p>
            <a:pPr lvl="1" marL="685800" indent="-2286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غیر قابل تعمیر با ابزار‌های انصاف/الگوریتمی (</a:t>
            </a:r>
            <a:r>
              <a:rPr b="0" lang="en-US" sz="2400" spc="-1" strike="noStrike">
                <a:solidFill>
                  <a:srgbClr val="000000"/>
                </a:solidFill>
                <a:latin typeface="IRANSans"/>
                <a:ea typeface="EB Garamond"/>
              </a:rPr>
              <a:t>algorithmic fairness</a:t>
            </a:r>
            <a:r>
              <a:rPr b="0" lang="en-US" sz="2400" spc="-1" strike="noStrike">
                <a:solidFill>
                  <a:srgbClr val="000000"/>
                </a:solidFill>
                <a:latin typeface="IRANSans"/>
                <a:ea typeface="EB Garamond"/>
              </a:rPr>
              <a:t>)</a:t>
            </a:r>
            <a:endParaRPr b="0" lang="en-US" sz="2400" spc="-1" strike="noStrike">
              <a:solidFill>
                <a:srgbClr val="000000"/>
              </a:solidFill>
              <a:latin typeface="Arial"/>
            </a:endParaRPr>
          </a:p>
        </p:txBody>
      </p:sp>
      <p:graphicFrame>
        <p:nvGraphicFramePr>
          <p:cNvPr id="101" name="Content Placeholder 8"/>
          <p:cNvGraphicFramePr/>
          <p:nvPr/>
        </p:nvGraphicFramePr>
        <p:xfrm>
          <a:off x="844200" y="3042360"/>
          <a:ext cx="2444760" cy="3402720"/>
        </p:xfrm>
        <a:graphic>
          <a:graphicData uri="http://schemas.openxmlformats.org/drawingml/2006/table">
            <a:tbl>
              <a:tblPr/>
              <a:tblGrid>
                <a:gridCol w="1389240"/>
                <a:gridCol w="1055520"/>
              </a:tblGrid>
              <a:tr h="370800">
                <a:tc>
                  <a:txBody>
                    <a:bodyPr anchor="t">
                      <a:noAutofit/>
                    </a:bodyPr>
                    <a:p>
                      <a:pPr>
                        <a:lnSpc>
                          <a:spcPct val="100000"/>
                        </a:lnSpc>
                      </a:pPr>
                      <a:r>
                        <a:rPr b="1" lang="en-US" sz="1200" spc="-1" strike="noStrike">
                          <a:solidFill>
                            <a:srgbClr val="ffffff"/>
                          </a:solidFill>
                          <a:latin typeface="Linux Libertine"/>
                          <a:ea typeface="Linux Libertine"/>
                        </a:rPr>
                        <a:t>Age</a:t>
                      </a:r>
                      <a:r>
                        <a:rPr b="1" lang="en-US" sz="1200" spc="-1" strike="noStrike">
                          <a:solidFill>
                            <a:srgbClr val="ffffff"/>
                          </a:solidFill>
                          <a:latin typeface="Linux Libertine"/>
                          <a:ea typeface="Linux Libertine"/>
                        </a:rPr>
                        <a:t> group</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pPr>
                      <a:r>
                        <a:rPr b="1" lang="en-US" sz="1200" spc="-1" strike="noStrike">
                          <a:solidFill>
                            <a:srgbClr val="ffffff"/>
                          </a:solidFill>
                          <a:latin typeface="Linux Libertine"/>
                          <a:ea typeface="Linux Libertine"/>
                        </a:rPr>
                        <a:t>Region (of Denmark), </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pPr>
                      <a:r>
                        <a:rPr b="1" lang="en-US" sz="1200" spc="-1" strike="noStrike">
                          <a:solidFill>
                            <a:srgbClr val="ffffff"/>
                          </a:solidFill>
                          <a:latin typeface="Linux Libertine"/>
                          <a:ea typeface="Linux Libertine"/>
                        </a:rPr>
                        <a:t>Kommunegruppe (as</a:t>
                      </a:r>
                      <a:r>
                        <a:rPr b="1" lang="en-US" sz="1200" spc="-1" strike="noStrike">
                          <a:solidFill>
                            <a:srgbClr val="ffffff"/>
                          </a:solidFill>
                          <a:latin typeface="Linux Libertine"/>
                          <a:ea typeface="Linux Libertine"/>
                        </a:rPr>
                        <a:t> configured in Denmark)</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tabLst>
                          <a:tab algn="l" pos="0"/>
                        </a:tabLst>
                      </a:pPr>
                      <a:r>
                        <a:rPr b="1" lang="en-US" sz="1200" spc="-1" strike="noStrike">
                          <a:solidFill>
                            <a:srgbClr val="ffffff"/>
                          </a:solidFill>
                          <a:latin typeface="Linux Libertine"/>
                          <a:ea typeface="Linux Libertine"/>
                        </a:rPr>
                        <a:t>Number of address changes</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pPr>
                      <a:r>
                        <a:rPr b="1" lang="en-US" sz="1200" spc="-1" strike="noStrike">
                          <a:solidFill>
                            <a:srgbClr val="ffffff"/>
                          </a:solidFill>
                          <a:latin typeface="Linux Libertine"/>
                          <a:ea typeface="Linux Libertine"/>
                        </a:rPr>
                        <a:t>Civil status (married, not married, divorced, windowed)</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tabLst>
                          <a:tab algn="l" pos="0"/>
                        </a:tabLst>
                      </a:pPr>
                      <a:r>
                        <a:rPr b="1" lang="en-US" sz="1200" spc="-1" strike="noStrike">
                          <a:solidFill>
                            <a:srgbClr val="ffffff"/>
                          </a:solidFill>
                          <a:latin typeface="Linux Libertine"/>
                          <a:ea typeface="Linux Libertine"/>
                        </a:rPr>
                        <a:t>Sex (Male, Female and Non-binary)</a:t>
                      </a: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r h="370800">
                <a:tc>
                  <a:txBody>
                    <a:bodyPr anchor="t">
                      <a:noAutofit/>
                    </a:bodyPr>
                    <a:p>
                      <a:pPr>
                        <a:lnSpc>
                          <a:spcPct val="100000"/>
                        </a:lnSpc>
                        <a:tabLst>
                          <a:tab algn="l" pos="0"/>
                        </a:tabLst>
                      </a:pPr>
                      <a:r>
                        <a:rPr b="1" lang="en-US" sz="1200" spc="-1" strike="noStrike">
                          <a:solidFill>
                            <a:srgbClr val="ffffff"/>
                          </a:solidFill>
                          <a:latin typeface="Linux Libertine"/>
                          <a:ea typeface="Linux Libertine"/>
                        </a:rPr>
                        <a:t>Household income quartile</a:t>
                      </a:r>
                      <a:endParaRPr b="0" lang="en-US" sz="1200" spc="-1" strike="noStrike">
                        <a:solidFill>
                          <a:srgbClr val="000000"/>
                        </a:solidFill>
                        <a:latin typeface="Arial"/>
                      </a:endParaRPr>
                    </a:p>
                    <a:p>
                      <a:pPr>
                        <a:lnSpc>
                          <a:spcPct val="100000"/>
                        </a:lnSpc>
                        <a:tabLst>
                          <a:tab algn="l" pos="0"/>
                        </a:tabLst>
                      </a:pP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c>
                  <a:txBody>
                    <a:bodyPr anchor="t">
                      <a:noAutofit/>
                    </a:bodyPr>
                    <a:p>
                      <a:pPr>
                        <a:lnSpc>
                          <a:spcPct val="100000"/>
                        </a:lnSpc>
                        <a:tabLst>
                          <a:tab algn="l" pos="0"/>
                        </a:tabLst>
                      </a:pPr>
                      <a:r>
                        <a:rPr b="1" lang="en-US" sz="1200" spc="-1" strike="noStrike">
                          <a:solidFill>
                            <a:srgbClr val="ffffff"/>
                          </a:solidFill>
                          <a:latin typeface="Linux Libertine"/>
                          <a:ea typeface="Linux Libertine"/>
                        </a:rPr>
                        <a:t>Living status</a:t>
                      </a:r>
                      <a:endParaRPr b="0" lang="en-US" sz="1200" spc="-1" strike="noStrike">
                        <a:solidFill>
                          <a:srgbClr val="000000"/>
                        </a:solidFill>
                        <a:latin typeface="Arial"/>
                      </a:endParaRPr>
                    </a:p>
                    <a:p>
                      <a:pPr>
                        <a:lnSpc>
                          <a:spcPct val="100000"/>
                        </a:lnSpc>
                        <a:tabLst>
                          <a:tab algn="l" pos="0"/>
                        </a:tabLst>
                      </a:pPr>
                      <a:endParaRPr b="0" lang="en-US" sz="1200" spc="-1" strike="noStrike">
                        <a:solidFill>
                          <a:srgbClr val="000000"/>
                        </a:solidFill>
                        <a:latin typeface="Arial"/>
                      </a:endParaRPr>
                    </a:p>
                  </a:txBody>
                  <a:tcPr anchor="t" marL="91440" marR="91440">
                    <a:lnL w="12240">
                      <a:solidFill>
                        <a:srgbClr val="ffffff"/>
                      </a:solidFill>
                    </a:lnL>
                    <a:lnR w="12240">
                      <a:solidFill>
                        <a:srgbClr val="ffffff"/>
                      </a:solidFill>
                    </a:lnR>
                    <a:lnT w="12240">
                      <a:solidFill>
                        <a:srgbClr val="ffffff"/>
                      </a:solidFill>
                    </a:lnT>
                    <a:lnB w="12240">
                      <a:solidFill>
                        <a:srgbClr val="ffffff"/>
                      </a:solidFill>
                    </a:lnB>
                    <a:noFill/>
                  </a:tcPr>
                </a:tc>
              </a:tr>
            </a:tbl>
          </a:graphicData>
        </a:graphic>
      </p:graphicFrame>
      <p:pic>
        <p:nvPicPr>
          <p:cNvPr id="102" name="Picture 4" descr=""/>
          <p:cNvPicPr/>
          <p:nvPr/>
        </p:nvPicPr>
        <p:blipFill>
          <a:blip r:embed="rId1"/>
          <a:stretch/>
        </p:blipFill>
        <p:spPr>
          <a:xfrm>
            <a:off x="7274160" y="3995280"/>
            <a:ext cx="3085920" cy="2502720"/>
          </a:xfrm>
          <a:prstGeom prst="rect">
            <a:avLst/>
          </a:prstGeom>
          <a:ln w="0">
            <a:noFill/>
          </a:ln>
        </p:spPr>
      </p:pic>
      <p:sp>
        <p:nvSpPr>
          <p:cNvPr id="103" name="Rectangle 3"/>
          <p:cNvSpPr/>
          <p:nvPr/>
        </p:nvSpPr>
        <p:spPr>
          <a:xfrm>
            <a:off x="0" y="0"/>
            <a:ext cx="12191760" cy="6857640"/>
          </a:xfrm>
          <a:prstGeom prst="rect">
            <a:avLst/>
          </a:prstGeom>
          <a:gradFill rotWithShape="0">
            <a:gsLst>
              <a:gs pos="0">
                <a:srgbClr val="ffffff">
                  <a:alpha val="80000"/>
                </a:srgbClr>
              </a:gs>
              <a:gs pos="100000">
                <a:srgbClr val="ffffff">
                  <a:alpha val="80000"/>
                </a:srgbClr>
              </a:gs>
            </a:gsLst>
            <a:lin ang="5400000"/>
          </a:gra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fa-IR" sz="3600" spc="-1" strike="noStrike">
                <a:solidFill>
                  <a:srgbClr val="000000"/>
                </a:solidFill>
                <a:latin typeface="IRANSans"/>
                <a:cs typeface="IRANSans"/>
              </a:rPr>
              <a:t>تصمیم‌گیری بر مبنای داده‌های تاریخی و بدون دخالت دکتر</a:t>
            </a:r>
            <a:endParaRPr b="0" lang="en-US" sz="3600" spc="-1" strike="noStrike">
              <a:solidFill>
                <a:srgbClr val="000000"/>
              </a:solidFill>
              <a:latin typeface="Arial"/>
            </a:endParaRPr>
          </a:p>
          <a:p>
            <a:pPr algn="ctr">
              <a:lnSpc>
                <a:spcPct val="100000"/>
              </a:lnSpc>
            </a:pPr>
            <a:r>
              <a:rPr b="1" lang="fa-IR" sz="3600" spc="-1" strike="noStrike">
                <a:solidFill>
                  <a:srgbClr val="000000"/>
                </a:solidFill>
                <a:latin typeface="IRANSans"/>
                <a:cs typeface="IRANSans"/>
              </a:rPr>
              <a:t>چشم پوشی بر امکان تغییر در تشخیص</a:t>
            </a:r>
            <a:endParaRPr b="0" lang="en-US"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581" name="PlaceHolder 1"/>
          <p:cNvSpPr>
            <a:spLocks noGrp="1"/>
          </p:cNvSpPr>
          <p:nvPr>
            <p:ph type="title"/>
          </p:nvPr>
        </p:nvSpPr>
        <p:spPr>
          <a:xfrm>
            <a:off x="831960" y="1709640"/>
            <a:ext cx="10515240" cy="2852280"/>
          </a:xfrm>
          <a:prstGeom prst="rect">
            <a:avLst/>
          </a:prstGeom>
          <a:noFill/>
          <a:ln w="0">
            <a:noFill/>
          </a:ln>
        </p:spPr>
        <p:txBody>
          <a:bodyPr anchor="b">
            <a:noAutofit/>
          </a:bodyPr>
          <a:p>
            <a:pPr indent="0" algn="r" rtl="1">
              <a:lnSpc>
                <a:spcPct val="90000"/>
              </a:lnSpc>
              <a:buNone/>
            </a:pPr>
            <a:r>
              <a:rPr b="0" lang="fa-IR" sz="2800" spc="-1" strike="noStrike">
                <a:solidFill>
                  <a:srgbClr val="000000"/>
                </a:solidFill>
                <a:latin typeface="IRANSans"/>
                <a:cs typeface="IRANSans"/>
              </a:rPr>
              <a:t>جریان اصلی هوش‌مصنوعی در جهان به سمت تصمیم‌سازی خودکار سیستم‌ها پیش می‌رود. با وجود فواید و کاربردهای روزافزون این فناوری، چنین روندی می‌تواند محدودیت‌هایی در آزادی شناخت </a:t>
            </a:r>
            <a:r>
              <a:rPr b="0" lang="en-US" sz="2800" spc="-1" strike="noStrike">
                <a:solidFill>
                  <a:srgbClr val="000000"/>
                </a:solidFill>
                <a:latin typeface="IRANSans"/>
              </a:rPr>
              <a:t>(</a:t>
            </a:r>
            <a:r>
              <a:rPr b="0" lang="en-US" sz="2800" spc="-1" strike="noStrike">
                <a:solidFill>
                  <a:srgbClr val="000000"/>
                </a:solidFill>
                <a:latin typeface="IRANSans"/>
              </a:rPr>
              <a:t>Epistemic freedom</a:t>
            </a:r>
            <a:r>
              <a:rPr b="0" lang="en-US" sz="2800" spc="-1" strike="noStrike">
                <a:solidFill>
                  <a:srgbClr val="000000"/>
                </a:solidFill>
                <a:latin typeface="IRANSans"/>
              </a:rPr>
              <a:t>)  و دسترسی به ابزارها (</a:t>
            </a:r>
            <a:r>
              <a:rPr b="0" lang="en-US" sz="2800" spc="-1" strike="noStrike">
                <a:solidFill>
                  <a:srgbClr val="000000"/>
                </a:solidFill>
                <a:latin typeface="IRANSans"/>
              </a:rPr>
              <a:t>accessibility</a:t>
            </a:r>
            <a:r>
              <a:rPr b="0" lang="en-US" sz="2800" spc="-1" strike="noStrike">
                <a:solidFill>
                  <a:srgbClr val="000000"/>
                </a:solidFill>
                <a:latin typeface="IRANSans"/>
              </a:rPr>
              <a:t>) برای انسان‌ها ایجاد کند. در این ارائه، نمونه‌هایی از این محدودیت‌ها را بررسی کرده و ابزارهای هوش‌مصنوعی موجود برای مقابله با این چالش‌ها را مرور خواهیم کرد. همچنین با اشاره‌ای مختصر به ویژگی‌ها و نیازهای بومی ایران در زمینه شناخت و دسترسی، یک مدل جدید هوش‌مصنوعی را همراه با نمونه‌ای از پیاده‌سازی و کاربردهای آن معرفی می‌کنیم.</a:t>
            </a:r>
            <a:endParaRPr b="0" lang="da-DK" sz="2800" spc="-1" strike="noStrike">
              <a:solidFill>
                <a:srgbClr val="000000"/>
              </a:solidFill>
              <a:latin typeface="Calibri"/>
            </a:endParaRPr>
          </a:p>
        </p:txBody>
      </p:sp>
      <p:sp>
        <p:nvSpPr>
          <p:cNvPr id="582" name="PlaceHolder 2"/>
          <p:cNvSpPr>
            <a:spLocks noGrp="1"/>
          </p:cNvSpPr>
          <p:nvPr>
            <p:ph/>
          </p:nvPr>
        </p:nvSpPr>
        <p:spPr>
          <a:xfrm>
            <a:off x="831960" y="4589640"/>
            <a:ext cx="10515240" cy="1499760"/>
          </a:xfrm>
          <a:prstGeom prst="rect">
            <a:avLst/>
          </a:prstGeom>
          <a:noFill/>
          <a:ln w="0">
            <a:noFill/>
          </a:ln>
        </p:spPr>
        <p:txBody>
          <a:bodyPr anchor="t">
            <a:noAutofit/>
          </a:bodyPr>
          <a:p>
            <a:pPr indent="0" algn="r">
              <a:lnSpc>
                <a:spcPct val="90000"/>
              </a:lnSpc>
              <a:spcBef>
                <a:spcPts val="1001"/>
              </a:spcBef>
              <a:buNone/>
              <a:tabLst>
                <a:tab algn="l" pos="0"/>
              </a:tabLst>
            </a:pPr>
            <a:r>
              <a:rPr b="0" lang="fa-IR" sz="2400" spc="-1" strike="noStrike">
                <a:solidFill>
                  <a:srgbClr val="8b8b8b"/>
                </a:solidFill>
                <a:latin typeface="IRANSans"/>
                <a:cs typeface="IRANSans"/>
              </a:rPr>
              <a:t>سیاوش بیگدلی</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583" name="PlaceHolder 1"/>
          <p:cNvSpPr>
            <a:spLocks noGrp="1"/>
          </p:cNvSpPr>
          <p:nvPr>
            <p:ph type="title"/>
          </p:nvPr>
        </p:nvSpPr>
        <p:spPr>
          <a:xfrm>
            <a:off x="831960" y="1709640"/>
            <a:ext cx="10515240" cy="2852280"/>
          </a:xfrm>
          <a:prstGeom prst="rect">
            <a:avLst/>
          </a:prstGeom>
          <a:noFill/>
          <a:ln w="0">
            <a:noFill/>
          </a:ln>
        </p:spPr>
        <p:txBody>
          <a:bodyPr anchor="b">
            <a:noAutofit/>
          </a:bodyPr>
          <a:p>
            <a:pPr indent="0" algn="r" rtl="1">
              <a:lnSpc>
                <a:spcPct val="90000"/>
              </a:lnSpc>
              <a:buNone/>
            </a:pPr>
            <a:r>
              <a:rPr b="0" lang="fa-IR" sz="2800" spc="-1" strike="noStrike">
                <a:solidFill>
                  <a:srgbClr val="000000"/>
                </a:solidFill>
                <a:latin typeface="IRANSans"/>
                <a:cs typeface="IRANSans"/>
              </a:rPr>
              <a:t>جریان اصلی توسعه‌ی هوش‌مصنوعی به سمت تصمیم‌سازی خودکار سیستم‌ها پیش می‌رود. با وجود کاربردها و مزایای قابل توجه این فناوری، این روند جهانی ممکن است محدودیت‌هایی در آزادی شناخت </a:t>
            </a:r>
            <a:r>
              <a:rPr b="0" lang="en-US" sz="2800" spc="-1" strike="noStrike">
                <a:solidFill>
                  <a:srgbClr val="000000"/>
                </a:solidFill>
                <a:latin typeface="IRANSans"/>
              </a:rPr>
              <a:t>(</a:t>
            </a:r>
            <a:r>
              <a:rPr b="0" lang="en-US" sz="2800" spc="-1" strike="noStrike">
                <a:solidFill>
                  <a:srgbClr val="000000"/>
                </a:solidFill>
                <a:latin typeface="IRANSans"/>
              </a:rPr>
              <a:t>epistemic freedom</a:t>
            </a:r>
            <a:r>
              <a:rPr b="0" lang="en-US" sz="2800" spc="-1" strike="noStrike">
                <a:solidFill>
                  <a:srgbClr val="000000"/>
                </a:solidFill>
                <a:latin typeface="IRANSans"/>
              </a:rPr>
              <a:t>)  و دسترسی به ابزارها (</a:t>
            </a:r>
            <a:r>
              <a:rPr b="0" lang="en-US" sz="2800" spc="-1" strike="noStrike">
                <a:solidFill>
                  <a:srgbClr val="000000"/>
                </a:solidFill>
                <a:latin typeface="IRANSans"/>
              </a:rPr>
              <a:t>accessibility</a:t>
            </a:r>
            <a:r>
              <a:rPr b="0" lang="en-US" sz="2800" spc="-1" strike="noStrike">
                <a:solidFill>
                  <a:srgbClr val="000000"/>
                </a:solidFill>
                <a:latin typeface="IRANSans"/>
              </a:rPr>
              <a:t>) برای انسان‌ها ایجاد کند. با بررسی کوتاهی از نگرانی‌های مرتبط با شناخت و دسترسی در ایران، نمونه‌هایی را مرور می‌کنیم که این محدودیت‌ها را برجسته می‌سازند و نشان می‌دهیم چگونه ابزارهای موجود هوش‌مصنوعی در پاسخ به این نیازها ناکام هستند. بر اساس این تحلیل، رویکرد جدیدی از هوش‌مصنوعی را پیشنهاد می‌کنیم که تصمیم‌گیری‌های قابل توضیح و توزیع‌ از طریق شبکه‌ها را ممکن می‌سازد.</a:t>
            </a:r>
            <a:endParaRPr b="0" lang="da-DK" sz="2800" spc="-1" strike="noStrike">
              <a:solidFill>
                <a:srgbClr val="000000"/>
              </a:solidFill>
              <a:latin typeface="Calibri"/>
            </a:endParaRPr>
          </a:p>
        </p:txBody>
      </p:sp>
      <p:sp>
        <p:nvSpPr>
          <p:cNvPr id="584" name="PlaceHolder 2"/>
          <p:cNvSpPr>
            <a:spLocks noGrp="1"/>
          </p:cNvSpPr>
          <p:nvPr>
            <p:ph/>
          </p:nvPr>
        </p:nvSpPr>
        <p:spPr>
          <a:xfrm>
            <a:off x="831960" y="4589640"/>
            <a:ext cx="10515240" cy="1499760"/>
          </a:xfrm>
          <a:prstGeom prst="rect">
            <a:avLst/>
          </a:prstGeom>
          <a:noFill/>
          <a:ln w="0">
            <a:noFill/>
          </a:ln>
        </p:spPr>
        <p:txBody>
          <a:bodyPr anchor="t">
            <a:noAutofit/>
          </a:bodyPr>
          <a:p>
            <a:pPr indent="0" algn="r">
              <a:lnSpc>
                <a:spcPct val="90000"/>
              </a:lnSpc>
              <a:spcBef>
                <a:spcPts val="1001"/>
              </a:spcBef>
              <a:buNone/>
              <a:tabLst>
                <a:tab algn="l" pos="0"/>
              </a:tabLst>
            </a:pPr>
            <a:r>
              <a:rPr b="0" lang="fa-IR" sz="2400" spc="-1" strike="noStrike">
                <a:solidFill>
                  <a:srgbClr val="8b8b8b"/>
                </a:solidFill>
                <a:latin typeface="IRANSans"/>
                <a:cs typeface="IRANSans"/>
              </a:rPr>
              <a:t>سیاوش بیگدلی</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585" name="PlaceHolder 1"/>
          <p:cNvSpPr>
            <a:spLocks noGrp="1"/>
          </p:cNvSpPr>
          <p:nvPr>
            <p:ph type="title"/>
          </p:nvPr>
        </p:nvSpPr>
        <p:spPr>
          <a:xfrm>
            <a:off x="831960" y="1709640"/>
            <a:ext cx="10515240" cy="2852280"/>
          </a:xfrm>
          <a:prstGeom prst="rect">
            <a:avLst/>
          </a:prstGeom>
          <a:noFill/>
          <a:ln w="0">
            <a:noFill/>
          </a:ln>
        </p:spPr>
        <p:txBody>
          <a:bodyPr anchor="b">
            <a:noAutofit/>
          </a:bodyPr>
          <a:p>
            <a:pPr indent="0">
              <a:lnSpc>
                <a:spcPct val="90000"/>
              </a:lnSpc>
              <a:buNone/>
            </a:pPr>
            <a:r>
              <a:rPr b="0" lang="en-US" sz="2800" spc="-1" strike="noStrike">
                <a:solidFill>
                  <a:srgbClr val="000000"/>
                </a:solidFill>
                <a:latin typeface="IRANSans"/>
              </a:rPr>
              <a:t>Mainstream AI development embraces autonomous system decisions. While this technology has significant applications and benefits, this global trend may be limiting to people's epistemic freedom and access to tools. Through a brief examination of epistemic and accessibility concerns in Iran, we review examples that highlight such limitations and discuss how existing AI tools fail to meet these needs. Based on this analysis, we propose a novel AI approach with explainable decision-making and distributable access through networks.</a:t>
            </a:r>
            <a:endParaRPr b="0" lang="da-DK" sz="2800" spc="-1" strike="noStrike">
              <a:solidFill>
                <a:srgbClr val="000000"/>
              </a:solidFill>
              <a:latin typeface="Calibri"/>
            </a:endParaRPr>
          </a:p>
        </p:txBody>
      </p:sp>
      <p:sp>
        <p:nvSpPr>
          <p:cNvPr id="586" name="PlaceHolder 2"/>
          <p:cNvSpPr>
            <a:spLocks noGrp="1"/>
          </p:cNvSpPr>
          <p:nvPr>
            <p:ph/>
          </p:nvPr>
        </p:nvSpPr>
        <p:spPr>
          <a:xfrm>
            <a:off x="831960" y="4589640"/>
            <a:ext cx="10515240" cy="1499760"/>
          </a:xfrm>
          <a:prstGeom prst="rect">
            <a:avLst/>
          </a:prstGeom>
          <a:noFill/>
          <a:ln w="0">
            <a:noFill/>
          </a:ln>
        </p:spPr>
        <p:txBody>
          <a:bodyPr anchor="t">
            <a:noAutofit/>
          </a:bodyPr>
          <a:p>
            <a:pPr indent="0" algn="r">
              <a:lnSpc>
                <a:spcPct val="90000"/>
              </a:lnSpc>
              <a:spcBef>
                <a:spcPts val="1001"/>
              </a:spcBef>
              <a:buNone/>
              <a:tabLst>
                <a:tab algn="l" pos="0"/>
              </a:tabLst>
            </a:pPr>
            <a:r>
              <a:rPr b="0" lang="fa-IR" sz="2400" spc="-1" strike="noStrike">
                <a:solidFill>
                  <a:srgbClr val="8b8b8b"/>
                </a:solidFill>
                <a:latin typeface="IRANSans"/>
                <a:cs typeface="IRANSans"/>
              </a:rPr>
              <a:t>سیاوش بیگدلی</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831960" y="1709640"/>
            <a:ext cx="10515240" cy="2852280"/>
          </a:xfrm>
          <a:prstGeom prst="rect">
            <a:avLst/>
          </a:prstGeom>
          <a:noFill/>
          <a:ln w="0">
            <a:noFill/>
          </a:ln>
        </p:spPr>
        <p:txBody>
          <a:bodyPr anchor="b">
            <a:noAutofit/>
          </a:bodyPr>
          <a:p>
            <a:pPr indent="0" rtl="1">
              <a:lnSpc>
                <a:spcPct val="90000"/>
              </a:lnSpc>
              <a:buNone/>
            </a:pPr>
            <a:r>
              <a:rPr b="0" lang="en-US" sz="4000" spc="-1" strike="noStrike">
                <a:solidFill>
                  <a:srgbClr val="000000"/>
                </a:solidFill>
                <a:latin typeface="Linux Libertine"/>
                <a:ea typeface="Linux Libertine"/>
              </a:rPr>
              <a:t>If the </a:t>
            </a:r>
            <a:r>
              <a:rPr b="0" lang="en-US" sz="4000" spc="-1" strike="noStrike">
                <a:solidFill>
                  <a:srgbClr val="000000"/>
                </a:solidFill>
                <a:latin typeface="Linux Libertine"/>
                <a:ea typeface="Linux Libertine"/>
              </a:rPr>
              <a:t>physician </a:t>
            </a:r>
            <a:r>
              <a:rPr b="0" lang="en-US" sz="4000" spc="-1" strike="noStrike">
                <a:solidFill>
                  <a:srgbClr val="000000"/>
                </a:solidFill>
                <a:latin typeface="Linux Libertine"/>
                <a:ea typeface="Linux Libertine"/>
              </a:rPr>
              <a:t>should </a:t>
            </a:r>
            <a:r>
              <a:rPr b="0" lang="en-US" sz="4000" spc="-1" strike="noStrike">
                <a:solidFill>
                  <a:srgbClr val="000000"/>
                </a:solidFill>
                <a:latin typeface="Linux Libertine"/>
                <a:ea typeface="Linux Libertine"/>
              </a:rPr>
              <a:t>fulfill his </a:t>
            </a:r>
            <a:r>
              <a:rPr b="0" lang="en-US" sz="4000" spc="-1" strike="noStrike">
                <a:solidFill>
                  <a:srgbClr val="000000"/>
                </a:solidFill>
                <a:latin typeface="Linux Libertine"/>
                <a:ea typeface="Linux Libertine"/>
              </a:rPr>
              <a:t>or her </a:t>
            </a:r>
            <a:r>
              <a:rPr b="0" lang="en-US" sz="4000" spc="-1" strike="noStrike">
                <a:solidFill>
                  <a:srgbClr val="000000"/>
                </a:solidFill>
                <a:latin typeface="Linux Libertine"/>
                <a:ea typeface="Linux Libertine"/>
              </a:rPr>
              <a:t>moral </a:t>
            </a:r>
            <a:r>
              <a:rPr b="0" lang="en-US" sz="4000" spc="-1" strike="noStrike">
                <a:solidFill>
                  <a:srgbClr val="000000"/>
                </a:solidFill>
                <a:latin typeface="Linux Libertine"/>
                <a:ea typeface="Linux Libertine"/>
              </a:rPr>
              <a:t>obligatio</a:t>
            </a:r>
            <a:r>
              <a:rPr b="0" lang="en-US" sz="4000" spc="-1" strike="noStrike">
                <a:solidFill>
                  <a:srgbClr val="000000"/>
                </a:solidFill>
                <a:latin typeface="Linux Libertine"/>
                <a:ea typeface="Linux Libertine"/>
              </a:rPr>
              <a:t>n to </a:t>
            </a:r>
            <a:r>
              <a:rPr b="0" lang="en-US" sz="4000" spc="-1" strike="noStrike">
                <a:solidFill>
                  <a:srgbClr val="000000"/>
                </a:solidFill>
                <a:latin typeface="Linux Libertine"/>
                <a:ea typeface="Linux Libertine"/>
              </a:rPr>
              <a:t>promote </a:t>
            </a:r>
            <a:r>
              <a:rPr b="0" lang="en-US" sz="4000" spc="-1" strike="noStrike">
                <a:solidFill>
                  <a:srgbClr val="000000"/>
                </a:solidFill>
                <a:latin typeface="Linux Libertine"/>
                <a:ea typeface="Linux Libertine"/>
              </a:rPr>
              <a:t>the </a:t>
            </a:r>
            <a:r>
              <a:rPr b="0" lang="en-US" sz="4000" spc="-1" strike="noStrike">
                <a:solidFill>
                  <a:srgbClr val="000000"/>
                </a:solidFill>
                <a:latin typeface="Linux Libertine"/>
                <a:ea typeface="Linux Libertine"/>
              </a:rPr>
              <a:t>health </a:t>
            </a:r>
            <a:r>
              <a:rPr b="0" lang="en-US" sz="4000" spc="-1" strike="noStrike">
                <a:solidFill>
                  <a:srgbClr val="000000"/>
                </a:solidFill>
                <a:latin typeface="Linux Libertine"/>
                <a:ea typeface="Linux Libertine"/>
              </a:rPr>
              <a:t>and well-</a:t>
            </a:r>
            <a:r>
              <a:rPr b="0" lang="en-US" sz="4000" spc="-1" strike="noStrike">
                <a:solidFill>
                  <a:srgbClr val="000000"/>
                </a:solidFill>
                <a:latin typeface="Linux Libertine"/>
                <a:ea typeface="Linux Libertine"/>
              </a:rPr>
              <a:t>being of </a:t>
            </a:r>
            <a:r>
              <a:rPr b="0" lang="en-US" sz="4000" spc="-1" strike="noStrike">
                <a:solidFill>
                  <a:srgbClr val="000000"/>
                </a:solidFill>
                <a:latin typeface="Linux Libertine"/>
                <a:ea typeface="Linux Libertine"/>
              </a:rPr>
              <a:t>the </a:t>
            </a:r>
            <a:r>
              <a:rPr b="0" lang="en-US" sz="4000" spc="-1" strike="noStrike">
                <a:solidFill>
                  <a:srgbClr val="000000"/>
                </a:solidFill>
                <a:latin typeface="Linux Libertine"/>
                <a:ea typeface="Linux Libertine"/>
              </a:rPr>
              <a:t>patient, </a:t>
            </a:r>
            <a:r>
              <a:rPr b="0" lang="en-US" sz="4000" spc="-1" strike="noStrike">
                <a:solidFill>
                  <a:srgbClr val="000000"/>
                </a:solidFill>
                <a:latin typeface="Linux Libertine"/>
                <a:ea typeface="Linux Libertine"/>
              </a:rPr>
              <a:t>then the </a:t>
            </a:r>
            <a:r>
              <a:rPr b="0" lang="en-US" sz="4000" spc="-1" strike="noStrike">
                <a:solidFill>
                  <a:srgbClr val="000000"/>
                </a:solidFill>
                <a:latin typeface="Linux Libertine"/>
                <a:ea typeface="Linux Libertine"/>
              </a:rPr>
              <a:t>use of </a:t>
            </a:r>
            <a:r>
              <a:rPr b="0" lang="en-US" sz="4000" spc="-1" strike="noStrike" u="sng">
                <a:solidFill>
                  <a:srgbClr val="000000"/>
                </a:solidFill>
                <a:uFillTx/>
                <a:latin typeface="Linux Libertine"/>
                <a:ea typeface="Linux Libertine"/>
              </a:rPr>
              <a:t>AI </a:t>
            </a:r>
            <a:r>
              <a:rPr b="0" lang="en-US" sz="4000" spc="-1" strike="noStrike" u="sng">
                <a:solidFill>
                  <a:srgbClr val="000000"/>
                </a:solidFill>
                <a:uFillTx/>
                <a:latin typeface="Linux Libertine"/>
                <a:ea typeface="Linux Libertine"/>
              </a:rPr>
              <a:t>should be </a:t>
            </a:r>
            <a:r>
              <a:rPr b="0" lang="en-US" sz="4000" spc="-1" strike="noStrike" u="sng">
                <a:solidFill>
                  <a:srgbClr val="000000"/>
                </a:solidFill>
                <a:uFillTx/>
                <a:latin typeface="Linux Libertine"/>
                <a:ea typeface="Linux Libertine"/>
              </a:rPr>
              <a:t>designed </a:t>
            </a:r>
            <a:r>
              <a:rPr b="0" lang="en-US" sz="4000" spc="-1" strike="noStrike" u="sng">
                <a:solidFill>
                  <a:srgbClr val="000000"/>
                </a:solidFill>
                <a:uFillTx/>
                <a:latin typeface="Linux Libertine"/>
                <a:ea typeface="Linux Libertine"/>
              </a:rPr>
              <a:t>in such a </a:t>
            </a:r>
            <a:r>
              <a:rPr b="0" lang="en-US" sz="4000" spc="-1" strike="noStrike" u="sng">
                <a:solidFill>
                  <a:srgbClr val="000000"/>
                </a:solidFill>
                <a:uFillTx/>
                <a:latin typeface="Linux Libertine"/>
                <a:ea typeface="Linux Libertine"/>
              </a:rPr>
              <a:t>way that </a:t>
            </a:r>
            <a:r>
              <a:rPr b="0" lang="en-US" sz="4000" spc="-1" strike="noStrike" u="sng">
                <a:solidFill>
                  <a:srgbClr val="000000"/>
                </a:solidFill>
                <a:uFillTx/>
                <a:latin typeface="Linux Libertine"/>
                <a:ea typeface="Linux Libertine"/>
              </a:rPr>
              <a:t>it </a:t>
            </a:r>
            <a:r>
              <a:rPr b="0" lang="en-US" sz="4000" spc="-1" strike="noStrike" u="sng">
                <a:solidFill>
                  <a:srgbClr val="000000"/>
                </a:solidFill>
                <a:uFillTx/>
                <a:latin typeface="Linux Libertine"/>
                <a:ea typeface="Linux Libertine"/>
              </a:rPr>
              <a:t>promotes</a:t>
            </a:r>
            <a:r>
              <a:rPr b="0" lang="en-US" sz="4000" spc="-1" strike="noStrike">
                <a:solidFill>
                  <a:srgbClr val="000000"/>
                </a:solidFill>
                <a:latin typeface="Linux Libertine"/>
                <a:ea typeface="Linux Libertine"/>
              </a:rPr>
              <a:t> </a:t>
            </a:r>
            <a:r>
              <a:rPr b="0" lang="en-US" sz="4000" spc="-1" strike="noStrike">
                <a:solidFill>
                  <a:srgbClr val="000000"/>
                </a:solidFill>
                <a:latin typeface="Linux Libertine"/>
                <a:ea typeface="Linux Libertine"/>
              </a:rPr>
              <a:t>or at </a:t>
            </a:r>
            <a:r>
              <a:rPr b="0" lang="en-US" sz="4000" spc="-1" strike="noStrike">
                <a:solidFill>
                  <a:srgbClr val="000000"/>
                </a:solidFill>
                <a:latin typeface="Linux Libertine"/>
                <a:ea typeface="Linux Libertine"/>
              </a:rPr>
              <a:t>least </a:t>
            </a:r>
            <a:r>
              <a:rPr b="0" lang="en-US" sz="4000" spc="-1" strike="noStrike">
                <a:solidFill>
                  <a:srgbClr val="000000"/>
                </a:solidFill>
                <a:latin typeface="Linux Libertine"/>
                <a:ea typeface="Linux Libertine"/>
              </a:rPr>
              <a:t>maintains </a:t>
            </a:r>
            <a:r>
              <a:rPr b="0" lang="en-US" sz="4000" spc="-1" strike="noStrike">
                <a:solidFill>
                  <a:srgbClr val="000000"/>
                </a:solidFill>
                <a:latin typeface="Linux Libertine"/>
                <a:ea typeface="Linux Libertine"/>
              </a:rPr>
              <a:t>the </a:t>
            </a:r>
            <a:r>
              <a:rPr b="0" lang="en-US" sz="4000" spc="-1" strike="noStrike">
                <a:solidFill>
                  <a:srgbClr val="000000"/>
                </a:solidFill>
                <a:latin typeface="Linux Libertine"/>
                <a:ea typeface="Linux Libertine"/>
              </a:rPr>
              <a:t>physician</a:t>
            </a:r>
            <a:r>
              <a:rPr b="0" lang="en-US" sz="4000" spc="-1" strike="noStrike">
                <a:solidFill>
                  <a:srgbClr val="000000"/>
                </a:solidFill>
                <a:latin typeface="Linux Libertine"/>
                <a:ea typeface="Linux Libertine"/>
              </a:rPr>
              <a:t>’s </a:t>
            </a:r>
            <a:r>
              <a:rPr b="0" lang="en-US" sz="4000" spc="-1" strike="noStrike">
                <a:solidFill>
                  <a:srgbClr val="000000"/>
                </a:solidFill>
                <a:latin typeface="Linux Libertine"/>
                <a:ea typeface="Linux Libertine"/>
              </a:rPr>
              <a:t>decision-</a:t>
            </a:r>
            <a:r>
              <a:rPr b="0" lang="en-US" sz="4000" spc="-1" strike="noStrike">
                <a:solidFill>
                  <a:srgbClr val="000000"/>
                </a:solidFill>
                <a:latin typeface="Linux Libertine"/>
                <a:ea typeface="Linux Libertine"/>
              </a:rPr>
              <a:t>making </a:t>
            </a:r>
            <a:r>
              <a:rPr b="0" lang="en-US" sz="4000" spc="-1" strike="noStrike" u="sng">
                <a:solidFill>
                  <a:srgbClr val="000000"/>
                </a:solidFill>
                <a:uFillTx/>
                <a:latin typeface="Linux Libertine"/>
                <a:ea typeface="Linux Libertine"/>
              </a:rPr>
              <a:t>autonom</a:t>
            </a:r>
            <a:r>
              <a:rPr b="0" lang="en-US" sz="4000" spc="-1" strike="noStrike" u="sng">
                <a:solidFill>
                  <a:srgbClr val="000000"/>
                </a:solidFill>
                <a:uFillTx/>
                <a:latin typeface="Linux Libertine"/>
                <a:ea typeface="Linux Libertine"/>
              </a:rPr>
              <a:t>y</a:t>
            </a:r>
            <a:r>
              <a:rPr b="0" lang="en-US" sz="4000" spc="-1" strike="noStrike">
                <a:solidFill>
                  <a:srgbClr val="000000"/>
                </a:solidFill>
                <a:latin typeface="Linux Libertine"/>
                <a:ea typeface="Linux Libertine"/>
              </a:rPr>
              <a:t>.</a:t>
            </a:r>
            <a:endParaRPr b="0" lang="da-DK" sz="4000" spc="-1" strike="noStrike">
              <a:solidFill>
                <a:srgbClr val="000000"/>
              </a:solidFill>
              <a:latin typeface="Calibri"/>
            </a:endParaRPr>
          </a:p>
        </p:txBody>
      </p:sp>
      <p:sp>
        <p:nvSpPr>
          <p:cNvPr id="105" name="PlaceHolder 2"/>
          <p:cNvSpPr>
            <a:spLocks noGrp="1"/>
          </p:cNvSpPr>
          <p:nvPr>
            <p:ph/>
          </p:nvPr>
        </p:nvSpPr>
        <p:spPr>
          <a:xfrm>
            <a:off x="831960" y="4589640"/>
            <a:ext cx="10515240" cy="1499760"/>
          </a:xfrm>
          <a:prstGeom prst="rect">
            <a:avLst/>
          </a:prstGeom>
          <a:noFill/>
          <a:ln w="0">
            <a:noFill/>
          </a:ln>
        </p:spPr>
        <p:txBody>
          <a:bodyPr anchor="t">
            <a:noAutofit/>
          </a:bodyPr>
          <a:p>
            <a:pPr indent="0">
              <a:lnSpc>
                <a:spcPct val="90000"/>
              </a:lnSpc>
              <a:spcBef>
                <a:spcPts val="1001"/>
              </a:spcBef>
              <a:buNone/>
              <a:tabLst>
                <a:tab algn="l" pos="0"/>
              </a:tabLst>
            </a:pPr>
            <a:r>
              <a:rPr b="0" lang="en-US" sz="2400" spc="-1" strike="noStrike">
                <a:solidFill>
                  <a:srgbClr val="8b8b8b"/>
                </a:solidFill>
                <a:latin typeface="Linux Libertine"/>
                <a:ea typeface="Linux Libertine"/>
              </a:rPr>
              <a:t>Funer and Weising, </a:t>
            </a:r>
            <a:r>
              <a:rPr b="0" i="1" lang="en-US" sz="2400" spc="-1" strike="noStrike">
                <a:solidFill>
                  <a:srgbClr val="8b8b8b"/>
                </a:solidFill>
                <a:latin typeface="Linux Libertine"/>
                <a:ea typeface="Linux Libertine"/>
              </a:rPr>
              <a:t>Physician’s autonomy in the face of AI support: walking the ethical tightrope</a:t>
            </a:r>
            <a:r>
              <a:rPr b="0" lang="en-US" sz="2400" spc="-1" strike="noStrike">
                <a:solidFill>
                  <a:srgbClr val="8b8b8b"/>
                </a:solidFill>
                <a:latin typeface="Linux Libertine"/>
                <a:ea typeface="Linux Libertine"/>
              </a:rPr>
              <a:t>, Frontiers in Medicine 2024</a:t>
            </a:r>
            <a:endParaRPr b="0" lang="da-DK"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6" name="Slide Zoom 5" descr="">
            <a:hlinkClick r:id="rId1" action="ppaction://hlinksldjump"/>
          </p:cNvPr>
          <p:cNvPicPr/>
          <p:nvPr/>
        </p:nvPicPr>
        <p:blipFill>
          <a:blip r:embed="rId2"/>
          <a:stretch/>
        </p:blipFill>
        <p:spPr>
          <a:xfrm>
            <a:off x="0" y="0"/>
            <a:ext cx="12191760" cy="6857640"/>
          </a:xfrm>
          <a:prstGeom prst="rect">
            <a:avLst/>
          </a:prstGeom>
          <a:ln w="3175">
            <a:solidFill>
              <a:srgbClr val="d3d3d3"/>
            </a:solidFill>
            <a:round/>
          </a:ln>
        </p:spPr>
      </p:pic>
      <p:pic>
        <p:nvPicPr>
          <p:cNvPr id="107" name="Picture 6" descr=""/>
          <p:cNvPicPr/>
          <p:nvPr/>
        </p:nvPicPr>
        <p:blipFill>
          <a:blip r:embed="rId3"/>
          <a:stretch/>
        </p:blipFill>
        <p:spPr>
          <a:xfrm>
            <a:off x="9041760" y="2481480"/>
            <a:ext cx="3149640" cy="2118240"/>
          </a:xfrm>
          <a:prstGeom prst="rect">
            <a:avLst/>
          </a:prstGeom>
          <a:ln w="0">
            <a:solidFill>
              <a:srgbClr val="000000"/>
            </a:solidFill>
          </a:ln>
        </p:spPr>
      </p:pic>
      <p:pic>
        <p:nvPicPr>
          <p:cNvPr id="108" name="Picture 7" descr=""/>
          <p:cNvPicPr/>
          <p:nvPr/>
        </p:nvPicPr>
        <p:blipFill>
          <a:blip r:embed="rId4"/>
          <a:stretch/>
        </p:blipFill>
        <p:spPr>
          <a:xfrm>
            <a:off x="9562680" y="4325400"/>
            <a:ext cx="2185920" cy="2080080"/>
          </a:xfrm>
          <a:prstGeom prst="rect">
            <a:avLst/>
          </a:prstGeom>
          <a:ln w="0">
            <a:solidFill>
              <a:srgbClr val="000000"/>
            </a:solidFill>
          </a:ln>
        </p:spPr>
      </p:pic>
      <p:sp>
        <p:nvSpPr>
          <p:cNvPr id="109" name="Rectangle 3"/>
          <p:cNvSpPr/>
          <p:nvPr/>
        </p:nvSpPr>
        <p:spPr>
          <a:xfrm>
            <a:off x="172440" y="3105360"/>
            <a:ext cx="2977200" cy="3606120"/>
          </a:xfrm>
          <a:prstGeom prst="rect">
            <a:avLst/>
          </a:prstGeom>
          <a:solidFill>
            <a:schemeClr val="bg1"/>
          </a:solidFill>
          <a:ln w="0">
            <a:solidFill>
              <a:srgbClr val="000000"/>
            </a:solidFill>
          </a:ln>
        </p:spPr>
        <p:style>
          <a:lnRef idx="0"/>
          <a:fillRef idx="0"/>
          <a:effectRef idx="0"/>
          <a:fontRef idx="minor"/>
        </p:style>
        <p:txBody>
          <a:bodyPr numCol="1" spcCol="0" anchor="ctr">
            <a:spAutoFit/>
          </a:bodyPr>
          <a:p>
            <a:pPr algn="r" rtl="1">
              <a:lnSpc>
                <a:spcPct val="100000"/>
              </a:lnSpc>
              <a:tabLst>
                <a:tab algn="l" pos="0"/>
              </a:tabLst>
            </a:pPr>
            <a:r>
              <a:rPr b="1" lang="ar-SA" sz="1100" spc="-1" strike="noStrike">
                <a:solidFill>
                  <a:srgbClr val="000000"/>
                </a:solidFill>
                <a:latin typeface="IRANSans"/>
                <a:cs typeface="IRANSans"/>
              </a:rPr>
              <a:t>خان</a:t>
            </a:r>
            <a:r>
              <a:rPr b="1" lang="fa-IR" sz="1100" spc="-1" strike="noStrike">
                <a:solidFill>
                  <a:srgbClr val="000000"/>
                </a:solidFill>
                <a:latin typeface="IRANSans"/>
                <a:cs typeface="IRANSans"/>
              </a:rPr>
              <a:t>م </a:t>
            </a:r>
            <a:r>
              <a:rPr b="1" lang="fa-IR" sz="1100" spc="-1" strike="noStrike">
                <a:solidFill>
                  <a:srgbClr val="000000"/>
                </a:solidFill>
                <a:latin typeface="IRANSans"/>
                <a:cs typeface="IRANSans"/>
              </a:rPr>
              <a:t>۱</a:t>
            </a:r>
            <a:r>
              <a:rPr b="1" lang="en-US" sz="1100" spc="-1" strike="noStrike">
                <a:solidFill>
                  <a:srgbClr val="000000"/>
                </a:solidFill>
                <a:latin typeface="IRANSans"/>
              </a:rPr>
              <a:t> :</a:t>
            </a:r>
            <a:r>
              <a:rPr b="0" lang="en-US" sz="1100" spc="-1" strike="noStrike">
                <a:solidFill>
                  <a:srgbClr val="000000"/>
                </a:solidFill>
                <a:latin typeface="IRANSans"/>
              </a:rPr>
              <a:t> </a:t>
            </a:r>
            <a:r>
              <a:rPr b="0" lang="ar-SA" sz="1100" spc="-1" strike="noStrike">
                <a:solidFill>
                  <a:srgbClr val="000000"/>
                </a:solidFill>
                <a:latin typeface="IRANSans"/>
                <a:cs typeface="IRANSans"/>
              </a:rPr>
              <a:t>بچه‌ها، یه آرایشگاه خوب برای رنگ مو و لایت می‌خوام، ولی باید طبیعی باشه و به موهام آسیب نزنه. کجا رو پیشنهاد می‌دید؟</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۲</a:t>
            </a:r>
            <a:r>
              <a:rPr b="0" lang="en-US" sz="1100" spc="-1" strike="noStrike">
                <a:solidFill>
                  <a:srgbClr val="000000"/>
                </a:solidFill>
                <a:latin typeface="IRANSans"/>
              </a:rPr>
              <a:t> : </a:t>
            </a:r>
            <a:r>
              <a:rPr b="0" lang="ar-SA" sz="1100" spc="-1" strike="noStrike">
                <a:solidFill>
                  <a:srgbClr val="000000"/>
                </a:solidFill>
                <a:latin typeface="IRANSans"/>
                <a:cs typeface="IRANSans"/>
              </a:rPr>
              <a:t>من "صدف" می‌رم. موادشون خیلی باکیفیت و اصل هست، موهام اصلاً خراب نشد.</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۳</a:t>
            </a:r>
            <a:r>
              <a:rPr b="1" lang="en-US" sz="1100" spc="-1" strike="noStrike">
                <a:solidFill>
                  <a:srgbClr val="000000"/>
                </a:solidFill>
                <a:latin typeface="IRANSans"/>
              </a:rPr>
              <a:t> : </a:t>
            </a:r>
            <a:r>
              <a:rPr b="0" lang="ar-SA" sz="1100" spc="-1" strike="noStrike">
                <a:solidFill>
                  <a:srgbClr val="000000"/>
                </a:solidFill>
                <a:latin typeface="IRANSans"/>
                <a:cs typeface="IRANSans"/>
              </a:rPr>
              <a:t>به نظرم "</a:t>
            </a:r>
            <a:r>
              <a:rPr b="0" lang="fa-IR" sz="1100" spc="-1" strike="noStrike">
                <a:solidFill>
                  <a:srgbClr val="000000"/>
                </a:solidFill>
                <a:latin typeface="IRANSans"/>
                <a:cs typeface="IRANSans"/>
              </a:rPr>
              <a:t>مروارید</a:t>
            </a:r>
            <a:r>
              <a:rPr b="0" lang="en-US" sz="1100" spc="-1" strike="noStrike">
                <a:solidFill>
                  <a:srgbClr val="000000"/>
                </a:solidFill>
                <a:latin typeface="IRANSans"/>
              </a:rPr>
              <a:t>" بهتره. اونجا قبل از شروع، مشاوره می‌دن و با توجه به نوع موهات کار می‌کنن، برای همین خیالت راحته که آسیبی نمی‌رسه.</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۱</a:t>
            </a:r>
            <a:r>
              <a:rPr b="1" lang="en-US" sz="1100" spc="-1" strike="noStrike">
                <a:solidFill>
                  <a:srgbClr val="000000"/>
                </a:solidFill>
                <a:latin typeface="IRANSans"/>
              </a:rPr>
              <a:t> : </a:t>
            </a:r>
            <a:r>
              <a:rPr b="0" lang="ar-SA" sz="1100" spc="-1" strike="noStrike">
                <a:solidFill>
                  <a:srgbClr val="000000"/>
                </a:solidFill>
                <a:latin typeface="IRANSans"/>
                <a:cs typeface="IRANSans"/>
              </a:rPr>
              <a:t>خب چرا فکر می‌کنی بهتر از "صدف"ه؟</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۳</a:t>
            </a:r>
            <a:r>
              <a:rPr b="1" lang="en-US" sz="1100" spc="-1" strike="noStrike">
                <a:solidFill>
                  <a:srgbClr val="000000"/>
                </a:solidFill>
                <a:latin typeface="IRANSans"/>
              </a:rPr>
              <a:t> :</a:t>
            </a:r>
            <a:r>
              <a:rPr b="0" lang="en-US" sz="1100" spc="-1" strike="noStrike">
                <a:solidFill>
                  <a:srgbClr val="000000"/>
                </a:solidFill>
                <a:latin typeface="IRANSans"/>
              </a:rPr>
              <a:t> </a:t>
            </a:r>
            <a:r>
              <a:rPr b="0" lang="ar-SA" sz="1100" spc="-1" strike="noStrike">
                <a:solidFill>
                  <a:srgbClr val="000000"/>
                </a:solidFill>
                <a:latin typeface="IRANSans"/>
                <a:cs typeface="IRANSans"/>
              </a:rPr>
              <a:t>چون من یه بار "صدف" رفتم، نتیجه خوب بود، ولی حس کردم به سلامت موهام کمتر توجه شد.</a:t>
            </a:r>
            <a:endParaRPr b="0" lang="en-US" sz="1100" spc="-1" strike="noStrike">
              <a:solidFill>
                <a:srgbClr val="000000"/>
              </a:solidFill>
              <a:latin typeface="Arial"/>
            </a:endParaRPr>
          </a:p>
          <a:p>
            <a:pPr algn="r" rtl="1">
              <a:lnSpc>
                <a:spcPct val="100000"/>
              </a:lnSpc>
              <a:tabLst>
                <a:tab algn="l" pos="0"/>
              </a:tabLst>
            </a:pPr>
            <a:endParaRPr b="0" lang="en-US" sz="1100" spc="-1" strike="noStrike">
              <a:solidFill>
                <a:srgbClr val="000000"/>
              </a:solidFill>
              <a:latin typeface="Arial"/>
            </a:endParaRPr>
          </a:p>
          <a:p>
            <a:pPr algn="r" rtl="1">
              <a:lnSpc>
                <a:spcPct val="100000"/>
              </a:lnSpc>
              <a:tabLst>
                <a:tab algn="l" pos="0"/>
              </a:tabLst>
            </a:pPr>
            <a:r>
              <a:rPr b="1" lang="ar-SA" sz="1100" spc="-1" strike="noStrike">
                <a:solidFill>
                  <a:srgbClr val="000000"/>
                </a:solidFill>
                <a:latin typeface="IRANSans"/>
                <a:cs typeface="IRANSans"/>
              </a:rPr>
              <a:t>خانم </a:t>
            </a:r>
            <a:r>
              <a:rPr b="1" lang="fa-IR" sz="1100" spc="-1" strike="noStrike">
                <a:solidFill>
                  <a:srgbClr val="000000"/>
                </a:solidFill>
                <a:latin typeface="IRANSans"/>
                <a:cs typeface="IRANSans"/>
              </a:rPr>
              <a:t>۲</a:t>
            </a:r>
            <a:r>
              <a:rPr b="1" lang="en-US" sz="1100" spc="-1" strike="noStrike">
                <a:solidFill>
                  <a:srgbClr val="000000"/>
                </a:solidFill>
                <a:latin typeface="IRANSans"/>
              </a:rPr>
              <a:t> :</a:t>
            </a:r>
            <a:r>
              <a:rPr b="0" lang="en-US" sz="1100" spc="-1" strike="noStrike">
                <a:solidFill>
                  <a:srgbClr val="000000"/>
                </a:solidFill>
                <a:latin typeface="IRANSans"/>
              </a:rPr>
              <a:t> </a:t>
            </a:r>
            <a:r>
              <a:rPr b="0" lang="ar-SA" sz="1100" spc="-1" strike="noStrike">
                <a:solidFill>
                  <a:srgbClr val="000000"/>
                </a:solidFill>
                <a:latin typeface="IRANSans"/>
                <a:cs typeface="IRANSans"/>
              </a:rPr>
              <a:t>خب بستگی داره. من تجربه خوبی ازش داشتم. انتخاب با خودته!</a:t>
            </a:r>
            <a:endParaRPr b="0" lang="en-US" sz="11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
                                  <p:stCondLst>
                                    <p:cond delay="0"/>
                                  </p:stCondLst>
                                  <p:childTnLst>
                                    <p:set>
                                      <p:cBhvr>
                                        <p:cTn id="6" dur="1" fill="hold">
                                          <p:stCondLst>
                                            <p:cond delay="0"/>
                                          </p:stCondLst>
                                        </p:cTn>
                                        <p:tgtEl>
                                          <p:spTgt spid="107"/>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0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nodeType="clickEffect" fill="hold" presetClass="entr" presetID="1">
                                  <p:stCondLst>
                                    <p:cond delay="0"/>
                                  </p:stCondLst>
                                  <p:childTnLst>
                                    <p:set>
                                      <p:cBhvr>
                                        <p:cTn id="12"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نمای کلی</a:t>
            </a:r>
            <a:endParaRPr b="0" lang="da-DK" sz="4400" spc="-1" strike="noStrike">
              <a:solidFill>
                <a:srgbClr val="000000"/>
              </a:solidFill>
              <a:latin typeface="Calibri"/>
            </a:endParaRPr>
          </a:p>
        </p:txBody>
      </p:sp>
      <p:sp>
        <p:nvSpPr>
          <p:cNvPr id="111" name="Content Placeholder 2"/>
          <p:cNvSpPr/>
          <p:nvPr/>
        </p:nvSpPr>
        <p:spPr>
          <a:xfrm>
            <a:off x="838080" y="1825560"/>
            <a:ext cx="10515240" cy="4350960"/>
          </a:xfrm>
          <a:prstGeom prst="rect">
            <a:avLst/>
          </a:prstGeom>
          <a:noFill/>
          <a:ln w="0">
            <a:noFill/>
          </a:ln>
        </p:spPr>
        <p:style>
          <a:lnRef idx="0"/>
          <a:fillRef idx="0"/>
          <a:effectRef idx="0"/>
          <a:fontRef idx="minor"/>
        </p:style>
        <p:txBody>
          <a:bodyPr anchor="t">
            <a:normAutofit fontScale="64000"/>
          </a:bodyPr>
          <a:p>
            <a:pPr marL="208800" indent="-2088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توضیح‌پذیری هوش‌مصنوعی</a:t>
            </a:r>
            <a:endParaRPr b="0" lang="en-US" sz="28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COMPASS</a:t>
            </a:r>
            <a:endParaRPr b="0" lang="en-US" sz="24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Chexpert + counterfactuals</a:t>
            </a:r>
            <a:endParaRPr b="0" lang="en-US" sz="24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Protopnet + Nina + Yeganeh</a:t>
            </a:r>
            <a:endParaRPr b="0" lang="en-US" sz="24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Gradients</a:t>
            </a:r>
            <a:r>
              <a:rPr b="0" lang="en-US" sz="2400" spc="-1" strike="noStrike">
                <a:solidFill>
                  <a:srgbClr val="000000"/>
                </a:solidFill>
                <a:latin typeface="IRANSans"/>
                <a:ea typeface="EB Garamond"/>
              </a:rPr>
              <a:t> </a:t>
            </a:r>
            <a:endParaRPr b="0" lang="en-US" sz="24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Limitations</a:t>
            </a:r>
            <a:r>
              <a:rPr b="0" lang="en-US" sz="2400" spc="-1" strike="noStrike">
                <a:solidFill>
                  <a:srgbClr val="000000"/>
                </a:solidFill>
                <a:latin typeface="IRANSans"/>
                <a:ea typeface="EB Garamond"/>
              </a:rPr>
              <a:t>?</a:t>
            </a:r>
            <a:endParaRPr b="0" lang="en-US" sz="2400" spc="-1" strike="noStrike">
              <a:solidFill>
                <a:srgbClr val="000000"/>
              </a:solidFill>
              <a:latin typeface="Arial"/>
            </a:endParaRPr>
          </a:p>
          <a:p>
            <a:pPr lvl="2" marL="1044720" indent="-208800" algn="r" rtl="1">
              <a:lnSpc>
                <a:spcPct val="90000"/>
              </a:lnSpc>
              <a:spcBef>
                <a:spcPts val="499"/>
              </a:spcBef>
              <a:buClr>
                <a:srgbClr val="000000"/>
              </a:buClr>
              <a:buFont typeface="Arial"/>
              <a:buChar char="•"/>
            </a:pPr>
            <a:r>
              <a:rPr b="0" lang="en-US" sz="2000" spc="-1" strike="noStrike">
                <a:solidFill>
                  <a:srgbClr val="000000"/>
                </a:solidFill>
                <a:latin typeface="IRANSans"/>
                <a:ea typeface="EB Garamond"/>
              </a:rPr>
              <a:t>Fixed representations</a:t>
            </a:r>
            <a:endParaRPr b="0" lang="en-US" sz="2000" spc="-1" strike="noStrike">
              <a:solidFill>
                <a:srgbClr val="000000"/>
              </a:solidFill>
              <a:latin typeface="Arial"/>
            </a:endParaRPr>
          </a:p>
          <a:p>
            <a:pPr lvl="2" marL="1044720" indent="-208800" algn="r" rtl="1">
              <a:lnSpc>
                <a:spcPct val="90000"/>
              </a:lnSpc>
              <a:spcBef>
                <a:spcPts val="499"/>
              </a:spcBef>
              <a:buClr>
                <a:srgbClr val="000000"/>
              </a:buClr>
              <a:buFont typeface="Arial"/>
              <a:buChar char="•"/>
            </a:pPr>
            <a:r>
              <a:rPr b="0" lang="en-US" sz="2000" spc="-1" strike="noStrike">
                <a:solidFill>
                  <a:srgbClr val="000000"/>
                </a:solidFill>
                <a:latin typeface="IRANSans"/>
                <a:ea typeface="EB Garamond"/>
              </a:rPr>
              <a:t>Cannot control</a:t>
            </a:r>
            <a:endParaRPr b="0" lang="en-US" sz="2000" spc="-1" strike="noStrike">
              <a:solidFill>
                <a:srgbClr val="000000"/>
              </a:solidFill>
              <a:latin typeface="Arial"/>
            </a:endParaRPr>
          </a:p>
          <a:p>
            <a:pPr lvl="2" marL="1044720" indent="-208800" algn="r" rtl="1">
              <a:lnSpc>
                <a:spcPct val="90000"/>
              </a:lnSpc>
              <a:spcBef>
                <a:spcPts val="499"/>
              </a:spcBef>
              <a:buClr>
                <a:srgbClr val="000000"/>
              </a:buClr>
              <a:buFont typeface="Arial"/>
              <a:buChar char="•"/>
            </a:pPr>
            <a:r>
              <a:rPr b="0" lang="en-US" sz="2000" spc="-1" strike="noStrike">
                <a:solidFill>
                  <a:srgbClr val="000000"/>
                </a:solidFill>
                <a:latin typeface="IRANSans"/>
                <a:ea typeface="EB Garamond"/>
              </a:rPr>
              <a:t>Does not relate to individual data</a:t>
            </a:r>
            <a:endParaRPr b="0" lang="en-US" sz="2000" spc="-1" strike="noStrike">
              <a:solidFill>
                <a:srgbClr val="000000"/>
              </a:solidFill>
              <a:latin typeface="Arial"/>
            </a:endParaRPr>
          </a:p>
          <a:p>
            <a:pPr lvl="2" marL="1044720" indent="-208800" algn="r" rtl="1">
              <a:lnSpc>
                <a:spcPct val="90000"/>
              </a:lnSpc>
              <a:spcBef>
                <a:spcPts val="499"/>
              </a:spcBef>
              <a:buClr>
                <a:srgbClr val="000000"/>
              </a:buClr>
              <a:buFont typeface="Arial"/>
              <a:buChar char="•"/>
            </a:pPr>
            <a:r>
              <a:rPr b="0" lang="en-US" sz="2000" spc="-1" strike="noStrike">
                <a:solidFill>
                  <a:srgbClr val="000000"/>
                </a:solidFill>
                <a:latin typeface="IRANSans"/>
                <a:ea typeface="EB Garamond"/>
              </a:rPr>
              <a:t>Cannot really give sample influence</a:t>
            </a:r>
            <a:endParaRPr b="0" lang="en-US" sz="2000" spc="-1" strike="noStrike">
              <a:solidFill>
                <a:srgbClr val="000000"/>
              </a:solidFill>
              <a:latin typeface="Arial"/>
            </a:endParaRPr>
          </a:p>
          <a:p>
            <a:pPr lvl="2" marL="1044720" indent="-208800" algn="r" rtl="1">
              <a:lnSpc>
                <a:spcPct val="90000"/>
              </a:lnSpc>
              <a:spcBef>
                <a:spcPts val="499"/>
              </a:spcBef>
              <a:buClr>
                <a:srgbClr val="000000"/>
              </a:buClr>
              <a:buFont typeface="Arial"/>
              <a:buChar char="•"/>
            </a:pPr>
            <a:r>
              <a:rPr b="0" lang="en-US" sz="2000" spc="-1" strike="noStrike">
                <a:solidFill>
                  <a:srgbClr val="000000"/>
                </a:solidFill>
                <a:latin typeface="IRANSans"/>
                <a:ea typeface="EB Garamond"/>
              </a:rPr>
              <a:t>Not parallelizable</a:t>
            </a:r>
            <a:endParaRPr b="0" lang="en-US" sz="2000" spc="-1" strike="noStrike">
              <a:solidFill>
                <a:srgbClr val="000000"/>
              </a:solidFill>
              <a:latin typeface="Arial"/>
            </a:endParaRPr>
          </a:p>
          <a:p>
            <a:pPr marL="208800" indent="-2088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مدل پیشنهادی</a:t>
            </a:r>
            <a:endParaRPr b="0" lang="en-US" sz="28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کاربرد</a:t>
            </a:r>
            <a:endParaRPr b="0" lang="en-US" sz="24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Label bias</a:t>
            </a:r>
            <a:endParaRPr b="0" lang="en-US" sz="24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en-US" sz="2400" spc="-1" strike="noStrike">
                <a:solidFill>
                  <a:srgbClr val="000000"/>
                </a:solidFill>
                <a:latin typeface="IRANSans"/>
                <a:ea typeface="EB Garamond"/>
              </a:rPr>
              <a:t>OOD</a:t>
            </a:r>
            <a:endParaRPr b="0" lang="en-US" sz="2400" spc="-1" strike="noStrike">
              <a:solidFill>
                <a:srgbClr val="000000"/>
              </a:solidFill>
              <a:latin typeface="Arial"/>
            </a:endParaRPr>
          </a:p>
          <a:p>
            <a:pPr marL="208800" indent="-208800" algn="r" rtl="1">
              <a:lnSpc>
                <a:spcPct val="90000"/>
              </a:lnSpc>
              <a:spcBef>
                <a:spcPts val="1001"/>
              </a:spcBef>
              <a:buClr>
                <a:srgbClr val="000000"/>
              </a:buClr>
              <a:buFont typeface="Arial"/>
              <a:buChar char="•"/>
            </a:pPr>
            <a:r>
              <a:rPr b="0" lang="fa-IR" sz="2800" spc="-1" strike="noStrike">
                <a:solidFill>
                  <a:srgbClr val="000000"/>
                </a:solidFill>
                <a:latin typeface="IRANSans"/>
                <a:cs typeface="IRANSans"/>
              </a:rPr>
              <a:t>توزیع‌پذیری</a:t>
            </a:r>
            <a:endParaRPr b="0" lang="en-US" sz="2800" spc="-1" strike="noStrike">
              <a:solidFill>
                <a:srgbClr val="000000"/>
              </a:solidFill>
              <a:latin typeface="Arial"/>
            </a:endParaRPr>
          </a:p>
          <a:p>
            <a:pPr lvl="1" marL="626760" indent="-208800" algn="r" rtl="1">
              <a:lnSpc>
                <a:spcPct val="90000"/>
              </a:lnSpc>
              <a:spcBef>
                <a:spcPts val="499"/>
              </a:spcBef>
              <a:buClr>
                <a:srgbClr val="000000"/>
              </a:buClr>
              <a:buFont typeface="Arial"/>
              <a:buChar char="•"/>
            </a:pPr>
            <a:r>
              <a:rPr b="0" lang="fa-IR" sz="2400" spc="-1" strike="noStrike">
                <a:solidFill>
                  <a:srgbClr val="000000"/>
                </a:solidFill>
                <a:latin typeface="IRANSans"/>
                <a:cs typeface="IRANSans"/>
              </a:rPr>
              <a:t>نمونه کاربردی</a:t>
            </a:r>
            <a:endParaRPr b="0" lang="en-US" sz="2400" spc="-1" strike="noStrike">
              <a:solidFill>
                <a:srgbClr val="000000"/>
              </a:solidFill>
              <a:latin typeface="Arial"/>
            </a:endParaRPr>
          </a:p>
          <a:p>
            <a:pPr algn="r" rtl="1">
              <a:lnSpc>
                <a:spcPct val="90000"/>
              </a:lnSpc>
              <a:spcBef>
                <a:spcPts val="499"/>
              </a:spcBef>
            </a:pPr>
            <a:endParaRPr b="0" lang="en-US" sz="24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gn="ctr" rtl="1">
              <a:lnSpc>
                <a:spcPct val="90000"/>
              </a:lnSpc>
              <a:buNone/>
            </a:pPr>
            <a:r>
              <a:rPr b="0" lang="fa-IR" sz="4400" spc="-1" strike="noStrike">
                <a:solidFill>
                  <a:srgbClr val="000000"/>
                </a:solidFill>
                <a:latin typeface="IRANSans"/>
                <a:cs typeface="IRANSans"/>
              </a:rPr>
              <a:t>هوش‌مصن</a:t>
            </a:r>
            <a:r>
              <a:rPr b="0" lang="fa-IR" sz="4400" spc="-1" strike="noStrike">
                <a:solidFill>
                  <a:srgbClr val="000000"/>
                </a:solidFill>
                <a:latin typeface="IRANSans"/>
                <a:cs typeface="IRANSans"/>
              </a:rPr>
              <a:t>وعی </a:t>
            </a:r>
            <a:r>
              <a:rPr b="0" lang="fa-IR" sz="4400" spc="-1" strike="noStrike">
                <a:solidFill>
                  <a:srgbClr val="000000"/>
                </a:solidFill>
                <a:latin typeface="IRANSans"/>
                <a:cs typeface="IRANSans"/>
              </a:rPr>
              <a:t>توضیح‌پذیر </a:t>
            </a:r>
            <a:r>
              <a:rPr b="0" lang="en-US" sz="4400" spc="-1" strike="noStrike">
                <a:solidFill>
                  <a:srgbClr val="000000"/>
                </a:solidFill>
                <a:latin typeface="IRANSans"/>
                <a:ea typeface="EB Garamond"/>
              </a:rPr>
              <a:t>(</a:t>
            </a:r>
            <a:r>
              <a:rPr b="0" lang="en-US" sz="4400" spc="-1" strike="noStrike">
                <a:solidFill>
                  <a:srgbClr val="000000"/>
                </a:solidFill>
                <a:latin typeface="IRANSans"/>
                <a:ea typeface="EB Garamond"/>
              </a:rPr>
              <a:t>eXplain</a:t>
            </a:r>
            <a:r>
              <a:rPr b="0" lang="en-US" sz="4400" spc="-1" strike="noStrike">
                <a:solidFill>
                  <a:srgbClr val="000000"/>
                </a:solidFill>
                <a:latin typeface="IRANSans"/>
                <a:ea typeface="EB Garamond"/>
              </a:rPr>
              <a:t>able AI</a:t>
            </a:r>
            <a:r>
              <a:rPr b="0" lang="en-US" sz="4400" spc="-1" strike="noStrike">
                <a:solidFill>
                  <a:srgbClr val="000000"/>
                </a:solidFill>
                <a:latin typeface="IRANSans"/>
                <a:ea typeface="EB Garamond"/>
              </a:rPr>
              <a:t>)</a:t>
            </a:r>
            <a:endParaRPr b="0" lang="da-DK" sz="4400" spc="-1" strike="noStrike">
              <a:solidFill>
                <a:srgbClr val="000000"/>
              </a:solidFill>
              <a:latin typeface="Calibri"/>
            </a:endParaRPr>
          </a:p>
        </p:txBody>
      </p:sp>
      <p:sp>
        <p:nvSpPr>
          <p:cNvPr id="113" name="TextBox 5"/>
          <p:cNvSpPr/>
          <p:nvPr/>
        </p:nvSpPr>
        <p:spPr>
          <a:xfrm>
            <a:off x="2509560" y="3668400"/>
            <a:ext cx="839520" cy="3330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ورودی</a:t>
            </a:r>
            <a:endParaRPr b="0" lang="en-US" sz="1600" spc="-1" strike="noStrike">
              <a:solidFill>
                <a:srgbClr val="000000"/>
              </a:solidFill>
              <a:latin typeface="Arial"/>
            </a:endParaRPr>
          </a:p>
        </p:txBody>
      </p:sp>
      <p:sp>
        <p:nvSpPr>
          <p:cNvPr id="114" name="Trapezoid 8"/>
          <p:cNvSpPr/>
          <p:nvPr/>
        </p:nvSpPr>
        <p:spPr>
          <a:xfrm rot="5400000">
            <a:off x="5576400" y="975240"/>
            <a:ext cx="1445040" cy="3993120"/>
          </a:xfrm>
          <a:prstGeom prst="trapezoid">
            <a:avLst>
              <a:gd name="adj" fmla="val 38208"/>
            </a:avLst>
          </a:prstGeom>
          <a:solidFill>
            <a:srgbClr val="3cc9cc"/>
          </a:solidFill>
          <a:ln>
            <a:solidFill>
              <a:srgbClr val="1d3155"/>
            </a:solidFill>
          </a:ln>
        </p:spPr>
        <p:style>
          <a:lnRef idx="2">
            <a:schemeClr val="accent1">
              <a:shade val="15000"/>
            </a:schemeClr>
          </a:lnRef>
          <a:fillRef idx="1">
            <a:schemeClr val="accent1"/>
          </a:fillRef>
          <a:effectRef idx="0">
            <a:schemeClr val="accent1"/>
          </a:effectRef>
          <a:fontRef idx="minor"/>
        </p:style>
        <p:txBody>
          <a:bodyPr lIns="90000" rIns="90000" tIns="45000" bIns="45000" anchor="ctr" vert="vert270" rot="16200000">
            <a:noAutofit/>
          </a:bodyPr>
          <a:p>
            <a:pPr algn="ctr">
              <a:lnSpc>
                <a:spcPct val="100000"/>
              </a:lnSpc>
            </a:pPr>
            <a:r>
              <a:rPr b="0" lang="fa-IR" sz="3200" spc="-1" strike="noStrike">
                <a:solidFill>
                  <a:schemeClr val="lt1"/>
                </a:solidFill>
                <a:latin typeface="IRANSans"/>
                <a:cs typeface="IRANSans"/>
              </a:rPr>
              <a:t>شبکه‌ی عصبی</a:t>
            </a:r>
            <a:endParaRPr b="0" lang="en-US" sz="3200" spc="-1" strike="noStrike">
              <a:solidFill>
                <a:srgbClr val="000000"/>
              </a:solidFill>
              <a:latin typeface="Arial"/>
            </a:endParaRPr>
          </a:p>
        </p:txBody>
      </p:sp>
      <p:sp>
        <p:nvSpPr>
          <p:cNvPr id="115" name="TextBox 10"/>
          <p:cNvSpPr/>
          <p:nvPr/>
        </p:nvSpPr>
        <p:spPr>
          <a:xfrm>
            <a:off x="9110160" y="2562480"/>
            <a:ext cx="1218960" cy="8197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1" lang="fa-IR" sz="1600" spc="-1" strike="noStrike">
                <a:solidFill>
                  <a:srgbClr val="000000"/>
                </a:solidFill>
                <a:latin typeface="IRANSans"/>
                <a:cs typeface="IRANSans"/>
              </a:rPr>
              <a:t>خروجی</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سیب سرخ</a:t>
            </a:r>
            <a:endParaRPr b="0" lang="en-US" sz="1600" spc="-1" strike="noStrike">
              <a:solidFill>
                <a:srgbClr val="000000"/>
              </a:solidFill>
              <a:latin typeface="Arial"/>
            </a:endParaRPr>
          </a:p>
          <a:p>
            <a:pPr algn="ctr">
              <a:lnSpc>
                <a:spcPct val="100000"/>
              </a:lnSpc>
            </a:pPr>
            <a:r>
              <a:rPr b="1" lang="fa-IR" sz="1600" spc="-1" strike="noStrike">
                <a:solidFill>
                  <a:srgbClr val="000000"/>
                </a:solidFill>
                <a:latin typeface="IRANSans"/>
                <a:cs typeface="IRANSans"/>
              </a:rPr>
              <a:t>٪۹۷</a:t>
            </a:r>
            <a:endParaRPr b="0" lang="en-US" sz="1600" spc="-1" strike="noStrike">
              <a:solidFill>
                <a:srgbClr val="000000"/>
              </a:solidFill>
              <a:latin typeface="Arial"/>
            </a:endParaRPr>
          </a:p>
        </p:txBody>
      </p:sp>
      <p:cxnSp>
        <p:nvCxnSpPr>
          <p:cNvPr id="116" name="Straight Arrow Connector 12"/>
          <p:cNvCxnSpPr>
            <a:endCxn id="114" idx="2"/>
          </p:cNvCxnSpPr>
          <p:nvPr/>
        </p:nvCxnSpPr>
        <p:spPr>
          <a:xfrm>
            <a:off x="3690360" y="2972160"/>
            <a:ext cx="612360" cy="360"/>
          </a:xfrm>
          <a:prstGeom prst="straightConnector1">
            <a:avLst/>
          </a:prstGeom>
          <a:ln w="38100">
            <a:solidFill>
              <a:srgbClr val="000000"/>
            </a:solidFill>
            <a:tailEnd len="med" type="triangle" w="med"/>
          </a:ln>
        </p:spPr>
      </p:cxnSp>
      <p:cxnSp>
        <p:nvCxnSpPr>
          <p:cNvPr id="117" name="Straight Arrow Connector 13"/>
          <p:cNvCxnSpPr>
            <a:stCxn id="114" idx="0"/>
            <a:endCxn id="115" idx="1"/>
          </p:cNvCxnSpPr>
          <p:nvPr/>
        </p:nvCxnSpPr>
        <p:spPr>
          <a:xfrm>
            <a:off x="8295480" y="2972160"/>
            <a:ext cx="815040" cy="360"/>
          </a:xfrm>
          <a:prstGeom prst="straightConnector1">
            <a:avLst/>
          </a:prstGeom>
          <a:ln w="38100">
            <a:solidFill>
              <a:srgbClr val="000000"/>
            </a:solidFill>
            <a:tailEnd len="med" type="triangle" w="med"/>
          </a:ln>
        </p:spPr>
      </p:cxnSp>
      <p:sp>
        <p:nvSpPr>
          <p:cNvPr id="118" name="Left Brace 18"/>
          <p:cNvSpPr/>
          <p:nvPr/>
        </p:nvSpPr>
        <p:spPr>
          <a:xfrm rot="16200000">
            <a:off x="5617440" y="753840"/>
            <a:ext cx="893520" cy="7589880"/>
          </a:xfrm>
          <a:prstGeom prst="leftBrace">
            <a:avLst>
              <a:gd name="adj1" fmla="val 74228"/>
              <a:gd name="adj2" fmla="val 50000"/>
            </a:avLst>
          </a:prstGeom>
          <a:noFill/>
          <a:ln w="38100">
            <a:solidFill>
              <a:srgbClr val="000000"/>
            </a:solidFill>
          </a:ln>
        </p:spPr>
        <p:style>
          <a:lnRef idx="1">
            <a:schemeClr val="accent1"/>
          </a:lnRef>
          <a:fillRef idx="0">
            <a:schemeClr val="accent1"/>
          </a:fillRef>
          <a:effectRef idx="0">
            <a:schemeClr val="accent1"/>
          </a:effectRef>
          <a:fontRef idx="minor"/>
        </p:style>
        <p:txBody>
          <a:bodyPr lIns="90000" rIns="90000" tIns="45000" bIns="45000" anchor="ctr" vert="vert" rot="5400000">
            <a:noAutofit/>
          </a:bodyPr>
          <a:p>
            <a:pPr algn="ctr">
              <a:lnSpc>
                <a:spcPct val="100000"/>
              </a:lnSpc>
            </a:pPr>
            <a:r>
              <a:rPr b="1" lang="fa-IR" sz="2000" spc="-1" strike="noStrike">
                <a:solidFill>
                  <a:srgbClr val="000000"/>
                </a:solidFill>
                <a:latin typeface="IRANSans"/>
                <a:cs typeface="IRANSans"/>
              </a:rPr>
              <a:t>چه ویژگی‌های تصویر ورودی در تصمیم مدل تاثیر دارند؟</a:t>
            </a:r>
            <a:endParaRPr b="0" lang="en-US" sz="2000" spc="-1" strike="noStrike">
              <a:solidFill>
                <a:srgbClr val="000000"/>
              </a:solidFill>
              <a:latin typeface="Arial"/>
            </a:endParaRPr>
          </a:p>
        </p:txBody>
      </p:sp>
      <p:sp>
        <p:nvSpPr>
          <p:cNvPr id="119" name="TextBox 19"/>
          <p:cNvSpPr/>
          <p:nvPr/>
        </p:nvSpPr>
        <p:spPr>
          <a:xfrm>
            <a:off x="639360" y="5382000"/>
            <a:ext cx="4815720" cy="576360"/>
          </a:xfrm>
          <a:prstGeom prst="rect">
            <a:avLst/>
          </a:prstGeom>
          <a:noFill/>
          <a:ln w="0">
            <a:noFill/>
          </a:ln>
        </p:spPr>
        <p:style>
          <a:lnRef idx="0"/>
          <a:fillRef idx="0"/>
          <a:effectRef idx="0"/>
          <a:fontRef idx="minor"/>
        </p:style>
        <p:txBody>
          <a:bodyPr wrap="none" lIns="90000" rIns="90000" tIns="45000" bIns="45000" anchor="t">
            <a:spAutoFit/>
          </a:bodyPr>
          <a:p>
            <a:pPr algn="r" rtl="1">
              <a:lnSpc>
                <a:spcPct val="100000"/>
              </a:lnSpc>
            </a:pPr>
            <a:r>
              <a:rPr b="0" lang="fa-IR" sz="1600" spc="-1" strike="noStrike">
                <a:solidFill>
                  <a:srgbClr val="000000"/>
                </a:solidFill>
                <a:latin typeface="IRANSans"/>
                <a:cs typeface="IRANSans"/>
              </a:rPr>
              <a:t>توضیح: نقشه‌ی اهمیت </a:t>
            </a:r>
            <a:r>
              <a:rPr b="0" lang="en-US" sz="1600" spc="-1" strike="noStrike">
                <a:solidFill>
                  <a:srgbClr val="000000"/>
                </a:solidFill>
                <a:latin typeface="Linux Libertine"/>
                <a:ea typeface="Linux Libertine"/>
              </a:rPr>
              <a:t>(</a:t>
            </a:r>
            <a:r>
              <a:rPr b="0" lang="en-US" sz="1600" spc="-1" strike="noStrike">
                <a:solidFill>
                  <a:srgbClr val="000000"/>
                </a:solidFill>
                <a:latin typeface="Linux Libertine"/>
                <a:ea typeface="Linux Libertine"/>
              </a:rPr>
              <a:t>saliency map</a:t>
            </a:r>
            <a:r>
              <a:rPr b="0" lang="en-US" sz="1600" spc="-1" strike="noStrike">
                <a:solidFill>
                  <a:srgbClr val="000000"/>
                </a:solidFill>
                <a:latin typeface="Linux Libertine"/>
                <a:ea typeface="Linux Libertine"/>
              </a:rPr>
              <a:t>)</a:t>
            </a:r>
            <a:endParaRPr b="0" lang="en-US" sz="1600" spc="-1" strike="noStrike">
              <a:solidFill>
                <a:srgbClr val="000000"/>
              </a:solidFill>
              <a:latin typeface="Arial"/>
            </a:endParaRPr>
          </a:p>
          <a:p>
            <a:pPr algn="r" rtl="1">
              <a:lnSpc>
                <a:spcPct val="100000"/>
              </a:lnSpc>
            </a:pPr>
            <a:r>
              <a:rPr b="0" lang="fa-IR" sz="1600" spc="-1" strike="noStrike">
                <a:solidFill>
                  <a:srgbClr val="000000"/>
                </a:solidFill>
                <a:latin typeface="IRANSans"/>
                <a:cs typeface="IRANSans"/>
              </a:rPr>
              <a:t>نشان دادن قسمت‌هایی که در تصمیم اثر داشتند و چقدر</a:t>
            </a:r>
            <a:endParaRPr b="0" lang="en-US" sz="1600" spc="-1" strike="noStrike">
              <a:solidFill>
                <a:srgbClr val="000000"/>
              </a:solidFill>
              <a:latin typeface="Arial"/>
            </a:endParaRPr>
          </a:p>
        </p:txBody>
      </p:sp>
      <p:pic>
        <p:nvPicPr>
          <p:cNvPr id="120" name="Picture 4" descr="A red apple with a stem&#10;&#10;Description automatically generated with medium confidence"/>
          <p:cNvPicPr/>
          <p:nvPr/>
        </p:nvPicPr>
        <p:blipFill>
          <a:blip r:embed="rId1"/>
          <a:stretch/>
        </p:blipFill>
        <p:spPr>
          <a:xfrm flipH="1">
            <a:off x="2269800" y="2356920"/>
            <a:ext cx="1311120" cy="1311120"/>
          </a:xfrm>
          <a:prstGeom prst="rect">
            <a:avLst/>
          </a:prstGeom>
          <a:ln w="0">
            <a:solidFill>
              <a:srgbClr val="000000"/>
            </a:solidFill>
          </a:ln>
        </p:spPr>
      </p:pic>
      <p:pic>
        <p:nvPicPr>
          <p:cNvPr id="121" name="Picture 9" descr=""/>
          <p:cNvPicPr/>
          <p:nvPr/>
        </p:nvPicPr>
        <p:blipFill>
          <a:blip r:embed="rId2"/>
          <a:stretch/>
        </p:blipFill>
        <p:spPr>
          <a:xfrm>
            <a:off x="5407200" y="5092920"/>
            <a:ext cx="1314000" cy="1314000"/>
          </a:xfrm>
          <a:prstGeom prst="rect">
            <a:avLst/>
          </a:prstGeom>
          <a:ln w="0">
            <a:solidFill>
              <a:srgbClr val="000000"/>
            </a:solidFill>
          </a:ln>
        </p:spPr>
      </p:pic>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childTnLst>
                  <p:par>
                    <p:cTn id="15" fill="hold">
                      <p:stCondLst>
                        <p:cond delay="indefinite"/>
                      </p:stCondLst>
                      <p:childTnLst>
                        <p:par>
                          <p:cTn id="16" fill="hold">
                            <p:stCondLst>
                              <p:cond delay="0"/>
                            </p:stCondLst>
                            <p:childTnLst>
                              <p:par>
                                <p:cTn id="17" nodeType="clickEffect" fill="hold" presetClass="entr" presetID="1">
                                  <p:stCondLst>
                                    <p:cond delay="0"/>
                                  </p:stCondLst>
                                  <p:childTnLst>
                                    <p:set>
                                      <p:cBhvr>
                                        <p:cTn id="18" dur="1" fill="hold">
                                          <p:stCondLst>
                                            <p:cond delay="0"/>
                                          </p:stCondLst>
                                        </p:cTn>
                                        <p:tgtEl>
                                          <p:spTgt spid="118"/>
                                        </p:tgtEl>
                                        <p:attrNameLst>
                                          <p:attrName>style.visibility</p:attrName>
                                        </p:attrNameLst>
                                      </p:cBhvr>
                                      <p:to>
                                        <p:strVal val="visible"/>
                                      </p:to>
                                    </p:set>
                                  </p:childTnLst>
                                </p:cTn>
                              </p:par>
                              <p:par>
                                <p:cTn id="19" nodeType="withEffect" fill="hold" presetClass="entr" presetID="1">
                                  <p:stCondLst>
                                    <p:cond delay="0"/>
                                  </p:stCondLst>
                                  <p:childTnLst>
                                    <p:set>
                                      <p:cBhvr>
                                        <p:cTn id="20" dur="1" fill="hold">
                                          <p:stCondLst>
                                            <p:cond delay="0"/>
                                          </p:stCondLst>
                                        </p:cTn>
                                        <p:tgtEl>
                                          <p:spTgt spid="119"/>
                                        </p:tgtEl>
                                        <p:attrNameLst>
                                          <p:attrName>style.visibility</p:attrName>
                                        </p:attrNameLst>
                                      </p:cBhvr>
                                      <p:to>
                                        <p:strVal val="visible"/>
                                      </p:to>
                                    </p:set>
                                  </p:childTnLst>
                                </p:cTn>
                              </p:par>
                              <p:par>
                                <p:cTn id="21" nodeType="withEffect" fill="hold" presetClass="entr" presetID="1">
                                  <p:stCondLst>
                                    <p:cond delay="0"/>
                                  </p:stCondLst>
                                  <p:childTnLst>
                                    <p:set>
                                      <p:cBhvr>
                                        <p:cTn id="22" dur="1" fill="hold">
                                          <p:stCondLst>
                                            <p:cond delay="0"/>
                                          </p:stCondLst>
                                        </p:cTn>
                                        <p:tgtEl>
                                          <p:spTgt spid="1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Office 2013 - 2022 Theme</Template>
  <TotalTime>69002</TotalTime>
  <Application>LibreOffice/7.4.7.2$Linux_X86_64 LibreOffice_project/40$Build-2</Application>
  <AppVersion>15.0000</AppVersion>
  <Words>2875</Words>
  <Paragraphs>458</Paragraphs>
  <Company>TECHNICAL UNIVERSITY OF DENMARK</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2022-06-09T07:22:47Z</dcterms:created>
  <dc:creator>Siavash Arjomand Bigdeli</dc:creator>
  <dc:description/>
  <dc:language>en-US</dc:language>
  <cp:lastModifiedBy/>
  <cp:lastPrinted>2023-02-28T11:35:55Z</cp:lastPrinted>
  <dcterms:modified xsi:type="dcterms:W3CDTF">2024-11-26T20:25:03Z</dcterms:modified>
  <cp:revision>820</cp:revision>
  <dc:subject/>
  <dc:title>A fitting example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i4>7</vt:i4>
  </property>
  <property fmtid="{D5CDD505-2E9C-101B-9397-08002B2CF9AE}" pid="3" name="PresentationFormat">
    <vt:lpwstr>Widescreen</vt:lpwstr>
  </property>
  <property fmtid="{D5CDD505-2E9C-101B-9397-08002B2CF9AE}" pid="4" name="Slides">
    <vt:i4>52</vt:i4>
  </property>
</Properties>
</file>